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02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4F7B-6443-4042-A21B-5852E41DFEBE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0D63-476E-4E45-BC08-C0AED8E8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4F7B-6443-4042-A21B-5852E41DFEBE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0D63-476E-4E45-BC08-C0AED8E8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4F7B-6443-4042-A21B-5852E41DFEBE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0D63-476E-4E45-BC08-C0AED8E8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4F7B-6443-4042-A21B-5852E41DFEBE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0D63-476E-4E45-BC08-C0AED8E8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4F7B-6443-4042-A21B-5852E41DFEBE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0D63-476E-4E45-BC08-C0AED8E8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4F7B-6443-4042-A21B-5852E41DFEBE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0D63-476E-4E45-BC08-C0AED8E8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4F7B-6443-4042-A21B-5852E41DFEBE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0D63-476E-4E45-BC08-C0AED8E8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4F7B-6443-4042-A21B-5852E41DFEBE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0D63-476E-4E45-BC08-C0AED8E8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4F7B-6443-4042-A21B-5852E41DFEBE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0D63-476E-4E45-BC08-C0AED8E8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4F7B-6443-4042-A21B-5852E41DFEBE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0D63-476E-4E45-BC08-C0AED8E8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4F7B-6443-4042-A21B-5852E41DFEBE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0D63-476E-4E45-BC08-C0AED8E8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rgbClr val="DDEBCF">
                <a:alpha val="56000"/>
              </a:srgbClr>
            </a:gs>
            <a:gs pos="50000">
              <a:srgbClr val="9CB86E"/>
            </a:gs>
            <a:gs pos="100000">
              <a:srgbClr val="156B13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64F7B-6443-4042-A21B-5852E41DFEBE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D0D63-476E-4E45-BC08-C0AED8E80CF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audio" Target="../media/audio2.wav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t2.gstatic.com/images?q=tbn:ANd9GcT757T6oZ6ueWYrztTc7pXl6AJHBvP-sTW95iTp3FDwGZ8_4eRU" TargetMode="External"/><Relationship Id="rId2" Type="http://schemas.openxmlformats.org/officeDocument/2006/relationships/hyperlink" Target="http://t1.gstatic.com/images?q=tbn:ANd9GcRxYxdfxi_eafvnhC4d87KsGgguvdrL1qCQo7e1a90hzuNQlKIv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t2.gstatic.com/images?q=tbn:ANd9GcQE3Yxlw4mWJbU7Ytq1E6M9qaQ9h-NY-Pv2c8KecoN2CZk6Ca-0" TargetMode="External"/><Relationship Id="rId4" Type="http://schemas.openxmlformats.org/officeDocument/2006/relationships/hyperlink" Target="http://t2.gstatic.com/images?q=tbn:ANd9GcQ6327aBfBSauN9D35SoSKXqQS0jr2av_UCNBlMV4fXXqdGE0dY_s-nXmG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audio" Target="../media/audio3.wav"/><Relationship Id="rId7" Type="http://schemas.openxmlformats.org/officeDocument/2006/relationships/audio" Target="../media/audio5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audio" Target="../media/audio1.wav"/><Relationship Id="rId5" Type="http://schemas.openxmlformats.org/officeDocument/2006/relationships/audio" Target="../media/audio4.wav"/><Relationship Id="rId4" Type="http://schemas.openxmlformats.org/officeDocument/2006/relationships/audio" Target="../media/audio2.wav"/><Relationship Id="rId9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audio" Target="../media/audio3.wav"/><Relationship Id="rId7" Type="http://schemas.openxmlformats.org/officeDocument/2006/relationships/audio" Target="../media/audio5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audio" Target="../media/audio1.wav"/><Relationship Id="rId5" Type="http://schemas.openxmlformats.org/officeDocument/2006/relationships/audio" Target="../media/audio4.wav"/><Relationship Id="rId4" Type="http://schemas.openxmlformats.org/officeDocument/2006/relationships/audio" Target="../media/audio2.wav"/><Relationship Id="rId9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audio" Target="../media/audio2.wav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audio" Target="../media/audio2.wav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1" descr="LOGO_HLAVIČKA.jpg"/>
          <p:cNvPicPr/>
          <p:nvPr/>
        </p:nvPicPr>
        <p:blipFill>
          <a:blip r:embed="rId2" cstate="print"/>
          <a:srcRect t="18713" b="19298"/>
          <a:stretch>
            <a:fillRect/>
          </a:stretch>
        </p:blipFill>
        <p:spPr bwMode="auto">
          <a:xfrm>
            <a:off x="1259632" y="404664"/>
            <a:ext cx="633670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ovéPole 9"/>
          <p:cNvSpPr txBox="1"/>
          <p:nvPr/>
        </p:nvSpPr>
        <p:spPr>
          <a:xfrm>
            <a:off x="323528" y="170080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u="sng" dirty="0" smtClean="0"/>
              <a:t>Základní škola Ostrava, Nádražní 117, příspěvková organizace</a:t>
            </a:r>
            <a:endParaRPr lang="cs-CZ" dirty="0" smtClean="0"/>
          </a:p>
          <a:p>
            <a:pPr algn="ctr"/>
            <a:endParaRPr lang="cs-CZ" dirty="0"/>
          </a:p>
        </p:txBody>
      </p:sp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1403648" y="2204864"/>
          <a:ext cx="6096000" cy="864096"/>
        </p:xfrm>
        <a:graphic>
          <a:graphicData uri="http://schemas.openxmlformats.org/drawingml/2006/table">
            <a:tbl>
              <a:tblPr/>
              <a:tblGrid>
                <a:gridCol w="2290368"/>
                <a:gridCol w="3805632"/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latin typeface="Calibri"/>
                          <a:ea typeface="Times New Roman"/>
                          <a:cs typeface="Times New Roman"/>
                        </a:rPr>
                        <a:t>Název projektu:</a:t>
                      </a:r>
                      <a:endParaRPr lang="cs-CZ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99" marR="43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Modernizace vzdělávání na základní škole</a:t>
                      </a:r>
                    </a:p>
                  </a:txBody>
                  <a:tcPr marL="43699" marR="43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latin typeface="Calibri"/>
                          <a:ea typeface="Times New Roman"/>
                          <a:cs typeface="Times New Roman"/>
                        </a:rPr>
                        <a:t>Registrační číslo:</a:t>
                      </a:r>
                      <a:endParaRPr lang="cs-CZ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699" marR="43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CZ.1.07/1.4.00/21.3114</a:t>
                      </a:r>
                    </a:p>
                  </a:txBody>
                  <a:tcPr marL="43699" marR="43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1331640" y="3212976"/>
            <a:ext cx="633670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Identifikátor materiálu: </a:t>
            </a:r>
            <a:r>
              <a:rPr lang="cs-CZ" sz="1600" b="1" dirty="0" smtClean="0"/>
              <a:t>VY_42_INOVACE_M.1.16</a:t>
            </a:r>
          </a:p>
          <a:p>
            <a:endParaRPr lang="cs-CZ" sz="1400" dirty="0" smtClean="0"/>
          </a:p>
          <a:p>
            <a:r>
              <a:rPr lang="cs-CZ" sz="1600" i="1" dirty="0" smtClean="0"/>
              <a:t>Název výukového materiálu   </a:t>
            </a:r>
            <a:r>
              <a:rPr lang="cs-CZ" sz="2000" b="1" i="1" u="sng" dirty="0" smtClean="0"/>
              <a:t>Trojčlenka, úměra</a:t>
            </a:r>
            <a:r>
              <a:rPr lang="cs-CZ" sz="1400" b="1" i="1" u="sng" dirty="0" smtClean="0"/>
              <a:t>  </a:t>
            </a:r>
          </a:p>
          <a:p>
            <a:endParaRPr lang="cs-CZ" sz="1400" dirty="0" smtClean="0"/>
          </a:p>
          <a:p>
            <a:r>
              <a:rPr lang="cs-CZ" sz="1600" dirty="0" smtClean="0"/>
              <a:t>Autor:  Mgr. Dagmar  </a:t>
            </a:r>
            <a:r>
              <a:rPr lang="cs-CZ" sz="1600" dirty="0" smtClean="0"/>
              <a:t>Dittrichová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400" dirty="0" smtClean="0"/>
              <a:t>Anotace: Prezentace vhodná k samostudiu i jako podpora přímé výuky zavádí pojem úměry, přímé úměrnosti, trojčlenky. Aktivně navádí žáky k řešení trojčlenky ať už pro přímou či nepřímou úměrnost.</a:t>
            </a:r>
          </a:p>
          <a:p>
            <a:endParaRPr lang="cs-CZ" sz="1400" dirty="0" smtClean="0"/>
          </a:p>
          <a:p>
            <a:endParaRPr lang="cs-CZ" sz="1400" dirty="0" smtClean="0"/>
          </a:p>
          <a:p>
            <a:r>
              <a:rPr lang="cs-CZ" sz="1400" dirty="0" smtClean="0"/>
              <a:t>Klíčová slova:  úměra, přímá úměra, trojčlenka</a:t>
            </a:r>
          </a:p>
          <a:p>
            <a:endParaRPr lang="cs-CZ" sz="1400" dirty="0" smtClean="0"/>
          </a:p>
          <a:p>
            <a:r>
              <a:rPr lang="cs-CZ" sz="1400" dirty="0" smtClean="0"/>
              <a:t>Předmět: MATEMATIKA</a:t>
            </a:r>
          </a:p>
          <a:p>
            <a:r>
              <a:rPr lang="cs-CZ" sz="1400" dirty="0" smtClean="0"/>
              <a:t> Ročník:  7.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13555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200025" y="482600"/>
            <a:ext cx="85484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/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1) 12 žáků zasadilo za 1 den 1 260 stromků. </a:t>
            </a:r>
            <a:r>
              <a:rPr lang="cs-CZ" dirty="0" smtClean="0">
                <a:solidFill>
                  <a:schemeClr val="folHlink"/>
                </a:solidFill>
                <a:latin typeface="Comic Sans MS" pitchFamily="66" charset="0"/>
              </a:rPr>
              <a:t>Kolik stromků </a:t>
            </a:r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musí připravit na příští den, je-li </a:t>
            </a:r>
            <a:r>
              <a:rPr lang="cs-CZ" dirty="0" smtClean="0">
                <a:solidFill>
                  <a:schemeClr val="folHlink"/>
                </a:solidFill>
                <a:latin typeface="Comic Sans MS" pitchFamily="66" charset="0"/>
              </a:rPr>
              <a:t>hlášeno  </a:t>
            </a:r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na brigádu 16 žáků?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95536" y="1196752"/>
            <a:ext cx="849694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2) 15 švadlen zhotoví zakázku za 8 dní. Kolik švadlen</a:t>
            </a:r>
          </a:p>
          <a:p>
            <a:pPr algn="ctr"/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   musí na zakázce pracovat, aby byla zhotovena </a:t>
            </a:r>
          </a:p>
          <a:p>
            <a:pPr algn="ctr"/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   o 3 dny dříve?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338137" y="2204864"/>
            <a:ext cx="88058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chemeClr val="folHlink"/>
                </a:solidFill>
              </a:rPr>
              <a:t>3</a:t>
            </a:r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) Dospělý muž, jehož krok je </a:t>
            </a:r>
            <a:r>
              <a:rPr lang="cs-CZ" dirty="0" smtClean="0">
                <a:solidFill>
                  <a:schemeClr val="folHlink"/>
                </a:solidFill>
                <a:latin typeface="Comic Sans MS" pitchFamily="66" charset="0"/>
              </a:rPr>
              <a:t>dlouhý 0,75 m, přešel chodbu 46 kroky. Kolika kroky ji přejde chlapec,jehož krok má délku 60cm?</a:t>
            </a:r>
            <a:endParaRPr lang="cs-CZ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179512" y="2996952"/>
            <a:ext cx="87327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chemeClr val="hlink"/>
                </a:solidFill>
              </a:rPr>
              <a:t>4) </a:t>
            </a:r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Dva dělníci by provedli montáž skleníku za 54 hodin.</a:t>
            </a:r>
          </a:p>
          <a:p>
            <a:pPr algn="ctr"/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   o kolik se hodin se zkrátí čas, jestliže bude pracovat</a:t>
            </a:r>
          </a:p>
          <a:p>
            <a:pPr algn="ctr"/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   9 dělníků?</a:t>
            </a:r>
          </a:p>
        </p:txBody>
      </p:sp>
      <p:pic>
        <p:nvPicPr>
          <p:cNvPr id="6148" name="Picture 4" descr="http://t2.gstatic.com/images?q=tbn:ANd9GcTuXQT7qG4KqtfyRu3XQNUHqZFHtVQ1Xu_9BXkTK2UMyaeO1Qi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933056"/>
            <a:ext cx="5472608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utoUpdateAnimBg="0"/>
      <p:bldP spid="64517" grpId="0" autoUpdateAnimBg="0"/>
      <p:bldP spid="64518" grpId="0" autoUpdateAnimBg="0"/>
      <p:bldP spid="6452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76238" y="357188"/>
            <a:ext cx="11320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 dirty="0">
                <a:solidFill>
                  <a:schemeClr val="folHlink"/>
                </a:solidFill>
                <a:latin typeface="Comic Sans MS" pitchFamily="66" charset="0"/>
              </a:rPr>
              <a:t>Příklad 3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447675" y="933450"/>
            <a:ext cx="542007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Kolektiv 8 zaměstnanců měl splnit úkol za 15 dní.</a:t>
            </a:r>
          </a:p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Po třech dnech však dva zaměstnanci onemocněli.</a:t>
            </a:r>
          </a:p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Za kolik dní celkem byl úkol splněn?</a:t>
            </a:r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539750" y="2101850"/>
            <a:ext cx="74168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395288" y="2781300"/>
            <a:ext cx="7705725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2700338" y="2790825"/>
            <a:ext cx="0" cy="245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cxnSp>
        <p:nvCxnSpPr>
          <p:cNvPr id="65547" name="AutoShape 11"/>
          <p:cNvCxnSpPr>
            <a:cxnSpLocks noChangeShapeType="1"/>
          </p:cNvCxnSpPr>
          <p:nvPr/>
        </p:nvCxnSpPr>
        <p:spPr bwMode="auto">
          <a:xfrm>
            <a:off x="395288" y="2636838"/>
            <a:ext cx="7705725" cy="1587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2268538" y="2205038"/>
            <a:ext cx="26372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tx2"/>
                </a:solidFill>
                <a:latin typeface="Comic Sans MS" pitchFamily="66" charset="0"/>
              </a:rPr>
              <a:t>8 zaměstnanců – 15 dní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395288" y="3213100"/>
            <a:ext cx="160903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/>
              <a:t>    3 dny</a:t>
            </a:r>
          </a:p>
          <a:p>
            <a:endParaRPr lang="cs-CZ" b="1" dirty="0"/>
          </a:p>
          <a:p>
            <a:r>
              <a:rPr lang="cs-CZ" b="1" dirty="0"/>
              <a:t>8 zaměstnanců</a:t>
            </a: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3184525" y="3094038"/>
            <a:ext cx="27423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/>
              <a:t>8 zaměstnanců ………12 dní</a:t>
            </a:r>
          </a:p>
          <a:p>
            <a:r>
              <a:rPr lang="cs-CZ" b="1" dirty="0"/>
              <a:t>6 zaměstnanců ………. x dní</a:t>
            </a:r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>
            <a:off x="3132138" y="3860800"/>
            <a:ext cx="431958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V="1">
            <a:off x="7308850" y="31416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>
            <a:off x="3059113" y="32131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graphicFrame>
        <p:nvGraphicFramePr>
          <p:cNvPr id="65556" name="Object 20"/>
          <p:cNvGraphicFramePr>
            <a:graphicFrameLocks noChangeAspect="1"/>
          </p:cNvGraphicFramePr>
          <p:nvPr/>
        </p:nvGraphicFramePr>
        <p:xfrm>
          <a:off x="3635375" y="4005263"/>
          <a:ext cx="2087563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Rovnice" r:id="rId7" imgW="1156680" imgH="469440" progId="Equation.3">
                  <p:embed/>
                </p:oleObj>
              </mc:Choice>
              <mc:Fallback>
                <p:oleObj name="Rovnice" r:id="rId7" imgW="1156680" imgH="4694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005263"/>
                        <a:ext cx="2087563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1835150" y="5445125"/>
            <a:ext cx="44085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 dirty="0">
                <a:solidFill>
                  <a:schemeClr val="tx2"/>
                </a:solidFill>
                <a:latin typeface="Comic Sans MS" pitchFamily="66" charset="0"/>
              </a:rPr>
              <a:t>Celkem</a:t>
            </a:r>
            <a:r>
              <a:rPr lang="cs-CZ" dirty="0">
                <a:solidFill>
                  <a:schemeClr val="tx2"/>
                </a:solidFill>
                <a:latin typeface="Comic Sans MS" pitchFamily="66" charset="0"/>
              </a:rPr>
              <a:t>: 3 dny (8 </a:t>
            </a:r>
            <a:r>
              <a:rPr lang="cs-CZ" dirty="0" err="1">
                <a:solidFill>
                  <a:schemeClr val="tx2"/>
                </a:solidFill>
                <a:latin typeface="Comic Sans MS" pitchFamily="66" charset="0"/>
              </a:rPr>
              <a:t>zam</a:t>
            </a:r>
            <a:r>
              <a:rPr lang="cs-CZ" dirty="0">
                <a:solidFill>
                  <a:schemeClr val="tx2"/>
                </a:solidFill>
                <a:latin typeface="Comic Sans MS" pitchFamily="66" charset="0"/>
              </a:rPr>
              <a:t>.) + 16 dní (6 </a:t>
            </a:r>
            <a:r>
              <a:rPr lang="cs-CZ" dirty="0" err="1">
                <a:solidFill>
                  <a:schemeClr val="tx2"/>
                </a:solidFill>
                <a:latin typeface="Comic Sans MS" pitchFamily="66" charset="0"/>
              </a:rPr>
              <a:t>zam</a:t>
            </a:r>
            <a:r>
              <a:rPr lang="cs-CZ" dirty="0">
                <a:solidFill>
                  <a:schemeClr val="tx2"/>
                </a:solidFill>
                <a:latin typeface="Comic Sans MS" pitchFamily="66" charset="0"/>
              </a:rPr>
              <a:t>.)</a:t>
            </a:r>
          </a:p>
        </p:txBody>
      </p:sp>
      <p:sp>
        <p:nvSpPr>
          <p:cNvPr id="65558" name="Text Box 22"/>
          <p:cNvSpPr txBox="1">
            <a:spLocks noChangeArrowheads="1"/>
          </p:cNvSpPr>
          <p:nvPr/>
        </p:nvSpPr>
        <p:spPr bwMode="auto">
          <a:xfrm>
            <a:off x="2051050" y="6092825"/>
            <a:ext cx="36663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 dirty="0">
                <a:solidFill>
                  <a:schemeClr val="folHlink"/>
                </a:solidFill>
                <a:latin typeface="Comic Sans MS" pitchFamily="66" charset="0"/>
              </a:rPr>
              <a:t>Úkol byl splněn celkem za 19 dní.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050"/>
                            </p:stCondLst>
                            <p:childTnLst>
                              <p:par>
                                <p:cTn id="1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5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5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5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5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/>
      <p:bldP spid="65541" grpId="0"/>
      <p:bldP spid="65542" grpId="0" animBg="1"/>
      <p:bldP spid="65545" grpId="0" animBg="1"/>
      <p:bldP spid="65546" grpId="0" animBg="1"/>
      <p:bldP spid="65548" grpId="0"/>
      <p:bldP spid="65550" grpId="0"/>
      <p:bldP spid="65551" grpId="0"/>
      <p:bldP spid="65552" grpId="0" animBg="1"/>
      <p:bldP spid="65553" grpId="0" animBg="1"/>
      <p:bldP spid="65554" grpId="0" animBg="1"/>
      <p:bldP spid="65557" grpId="0"/>
      <p:bldP spid="655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870700" cy="5556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u="sng" dirty="0" smtClean="0">
                <a:solidFill>
                  <a:schemeClr val="folHlink"/>
                </a:solidFill>
                <a:latin typeface="Comic Sans MS" pitchFamily="66" charset="0"/>
              </a:rPr>
              <a:t>Příklady: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0" y="5013176"/>
            <a:ext cx="54726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>
              <a:buFontTx/>
              <a:buAutoNum type="arabicParenR" startAt="5"/>
            </a:pPr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Za 8 hodin omítne zedník 20,8 m</a:t>
            </a:r>
            <a:r>
              <a:rPr lang="cs-CZ" baseline="30000" dirty="0">
                <a:solidFill>
                  <a:schemeClr val="folHlink"/>
                </a:solidFill>
                <a:latin typeface="Comic Sans MS" pitchFamily="66" charset="0"/>
              </a:rPr>
              <a:t>2</a:t>
            </a:r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 plochy.</a:t>
            </a:r>
          </a:p>
          <a:p>
            <a:pPr marL="342900" indent="-342900" algn="ctr"/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   za jak dlouho omítnou 3 zedníci 78 m</a:t>
            </a:r>
            <a:r>
              <a:rPr lang="cs-CZ" baseline="30000" dirty="0">
                <a:solidFill>
                  <a:schemeClr val="folHlink"/>
                </a:solidFill>
                <a:latin typeface="Comic Sans MS" pitchFamily="66" charset="0"/>
              </a:rPr>
              <a:t>2</a:t>
            </a:r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 ?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403648" y="1628800"/>
            <a:ext cx="626966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2) V ZD měli pro 70 krav zásobu krmiva na 180 dní. Po</a:t>
            </a:r>
          </a:p>
          <a:p>
            <a:pPr algn="ctr"/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    60 dnech 10 krav odprodali a za dalších 30 dní prodali </a:t>
            </a:r>
          </a:p>
          <a:p>
            <a:pPr algn="ctr"/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    ještě dalších 10 krav. Na kolik dní pak ještě vystačí</a:t>
            </a:r>
          </a:p>
          <a:p>
            <a:pPr algn="ctr"/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    zásoba krmiva pro zbývající krávy ?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0" y="2924944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chemeClr val="folHlink"/>
                </a:solidFill>
              </a:rPr>
              <a:t>3</a:t>
            </a:r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) 10 dlaždičů mělo opravit ulici za 22 dní. Po čtyřech</a:t>
            </a:r>
          </a:p>
          <a:p>
            <a:pPr algn="ctr"/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    dnech byli pro urychlení práce posláni další dva dlaždiči.</a:t>
            </a:r>
          </a:p>
          <a:p>
            <a:pPr algn="ctr"/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    Kolik dní celkem trvalo předláždění vozovky ?</a:t>
            </a:r>
          </a:p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251521" y="3933056"/>
            <a:ext cx="47525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>
              <a:buFontTx/>
              <a:buAutoNum type="arabicParenR" startAt="4"/>
            </a:pPr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 Pět koní spotřebovalo za 30 dní 900 kg ovsa. Kolik ovsa</a:t>
            </a:r>
          </a:p>
          <a:p>
            <a:pPr marL="342900" indent="-342900" algn="ctr"/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	 musíme připravit pro 12 koní na 18 dní ?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179512" y="548680"/>
            <a:ext cx="871296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/>
            <a:r>
              <a:rPr lang="cs-CZ" dirty="0" smtClean="0">
                <a:solidFill>
                  <a:schemeClr val="folHlink"/>
                </a:solidFill>
                <a:latin typeface="Comic Sans MS" pitchFamily="66" charset="0"/>
              </a:rPr>
              <a:t>1)Kolektiv </a:t>
            </a:r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8 zaměstnanců měl splnit úkol za 15 dní.</a:t>
            </a:r>
          </a:p>
          <a:p>
            <a:pPr marL="342900" indent="-342900" algn="ctr"/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	Po třech dnech však dva zaměstnanci onemocněli.</a:t>
            </a:r>
          </a:p>
          <a:p>
            <a:pPr marL="342900" indent="-342900" algn="ctr"/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	Za kolik pracovních dní celkem byl úkol splněn </a:t>
            </a:r>
            <a:r>
              <a:rPr lang="cs-CZ" dirty="0">
                <a:solidFill>
                  <a:schemeClr val="folHlink"/>
                </a:solidFill>
              </a:rPr>
              <a:t>?</a:t>
            </a:r>
          </a:p>
        </p:txBody>
      </p:sp>
      <p:pic>
        <p:nvPicPr>
          <p:cNvPr id="9218" name="Picture 2" descr="http://t2.gstatic.com/images?q=tbn:ANd9GcQE3Yxlw4mWJbU7Ytq1E6M9qaQ9h-NY-Pv2c8KecoN2CZk6Ca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933056"/>
            <a:ext cx="2808312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4" grpId="0"/>
      <p:bldP spid="66565" grpId="0"/>
      <p:bldP spid="66566" grpId="0"/>
      <p:bldP spid="66567" grpId="0"/>
      <p:bldP spid="665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404664"/>
            <a:ext cx="8064896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Použité zdroje:</a:t>
            </a:r>
          </a:p>
          <a:p>
            <a:endParaRPr lang="cs-CZ" dirty="0"/>
          </a:p>
          <a:p>
            <a:r>
              <a:rPr lang="cs-CZ" sz="1600" dirty="0" smtClean="0"/>
              <a:t>Snímek 5: </a:t>
            </a:r>
            <a:r>
              <a:rPr lang="cs-CZ" sz="1600" dirty="0" smtClean="0">
                <a:hlinkClick r:id="rId2"/>
              </a:rPr>
              <a:t>http://t1.gstatic.com/</a:t>
            </a:r>
            <a:r>
              <a:rPr lang="cs-CZ" sz="1600" dirty="0" err="1" smtClean="0">
                <a:hlinkClick r:id="rId2"/>
              </a:rPr>
              <a:t>images</a:t>
            </a:r>
            <a:r>
              <a:rPr lang="cs-CZ" sz="1600" dirty="0" smtClean="0">
                <a:hlinkClick r:id="rId2"/>
              </a:rPr>
              <a:t>?q=</a:t>
            </a:r>
            <a:r>
              <a:rPr lang="cs-CZ" sz="1600" dirty="0" err="1" smtClean="0">
                <a:hlinkClick r:id="rId2"/>
              </a:rPr>
              <a:t>tbn</a:t>
            </a:r>
            <a:r>
              <a:rPr lang="cs-CZ" sz="1600" dirty="0" smtClean="0">
                <a:hlinkClick r:id="rId2"/>
              </a:rPr>
              <a:t>:ANd9GcRxYxdfxi_eafvnhC4d87KsGgguvdrL1qCQo7e1a90hzuNQlKIv</a:t>
            </a:r>
            <a:endParaRPr lang="cs-CZ" sz="1600" dirty="0" smtClean="0"/>
          </a:p>
          <a:p>
            <a:r>
              <a:rPr lang="cs-CZ" sz="1600" dirty="0" smtClean="0"/>
              <a:t>Snímek 8:</a:t>
            </a:r>
          </a:p>
          <a:p>
            <a:r>
              <a:rPr lang="cs-CZ" sz="1600" dirty="0" smtClean="0">
                <a:hlinkClick r:id="rId3"/>
              </a:rPr>
              <a:t>http://t2.gstatic.com/</a:t>
            </a:r>
            <a:r>
              <a:rPr lang="cs-CZ" sz="1600" dirty="0" err="1" smtClean="0">
                <a:hlinkClick r:id="rId3"/>
              </a:rPr>
              <a:t>images</a:t>
            </a:r>
            <a:r>
              <a:rPr lang="cs-CZ" sz="1600" dirty="0" smtClean="0">
                <a:hlinkClick r:id="rId3"/>
              </a:rPr>
              <a:t>?q=</a:t>
            </a:r>
            <a:r>
              <a:rPr lang="cs-CZ" sz="1600" dirty="0" err="1" smtClean="0">
                <a:hlinkClick r:id="rId3"/>
              </a:rPr>
              <a:t>tbn</a:t>
            </a:r>
            <a:r>
              <a:rPr lang="cs-CZ" sz="1600" dirty="0" smtClean="0">
                <a:hlinkClick r:id="rId3"/>
              </a:rPr>
              <a:t>:ANd9GcT757T6oZ6ueWYrztTc7pXl6AJHBvP-sTW95iTp3FDwGZ8_4eRU</a:t>
            </a:r>
            <a:endParaRPr lang="cs-CZ" sz="1600" dirty="0" smtClean="0"/>
          </a:p>
          <a:p>
            <a:r>
              <a:rPr lang="cs-CZ" sz="1600" dirty="0" smtClean="0"/>
              <a:t>Snímek 11:</a:t>
            </a:r>
          </a:p>
          <a:p>
            <a:r>
              <a:rPr lang="cs-CZ" sz="1600" dirty="0" smtClean="0">
                <a:hlinkClick r:id="rId4"/>
              </a:rPr>
              <a:t>http://t2.gstatic.com/</a:t>
            </a:r>
            <a:r>
              <a:rPr lang="cs-CZ" sz="1600" dirty="0" err="1" smtClean="0">
                <a:hlinkClick r:id="rId4"/>
              </a:rPr>
              <a:t>images</a:t>
            </a:r>
            <a:r>
              <a:rPr lang="cs-CZ" sz="1600" dirty="0" smtClean="0">
                <a:hlinkClick r:id="rId4"/>
              </a:rPr>
              <a:t>?q=</a:t>
            </a:r>
            <a:r>
              <a:rPr lang="cs-CZ" sz="1600" dirty="0" err="1" smtClean="0">
                <a:hlinkClick r:id="rId4"/>
              </a:rPr>
              <a:t>tbn</a:t>
            </a:r>
            <a:r>
              <a:rPr lang="cs-CZ" sz="1600" dirty="0" smtClean="0">
                <a:hlinkClick r:id="rId4"/>
              </a:rPr>
              <a:t>:ANd9GcQ6327aBfBSauN9D35SoSKXqQS0jr2av_UCNBlMV4fXXqdGE0dY_s-</a:t>
            </a:r>
            <a:r>
              <a:rPr lang="cs-CZ" sz="1600" dirty="0" err="1" smtClean="0">
                <a:hlinkClick r:id="rId4"/>
              </a:rPr>
              <a:t>nXmGS</a:t>
            </a:r>
            <a:endParaRPr lang="cs-CZ" sz="1600" dirty="0" smtClean="0"/>
          </a:p>
          <a:p>
            <a:r>
              <a:rPr lang="cs-CZ" sz="1600" dirty="0" smtClean="0"/>
              <a:t>Snímek 13:</a:t>
            </a:r>
          </a:p>
          <a:p>
            <a:r>
              <a:rPr lang="cs-CZ" sz="1600" dirty="0" smtClean="0">
                <a:hlinkClick r:id="rId5"/>
              </a:rPr>
              <a:t>http://t2.gstatic.com/</a:t>
            </a:r>
            <a:r>
              <a:rPr lang="cs-CZ" sz="1600" dirty="0" err="1" smtClean="0">
                <a:hlinkClick r:id="rId5"/>
              </a:rPr>
              <a:t>images</a:t>
            </a:r>
            <a:r>
              <a:rPr lang="cs-CZ" sz="1600" dirty="0" smtClean="0">
                <a:hlinkClick r:id="rId5"/>
              </a:rPr>
              <a:t>?q=</a:t>
            </a:r>
            <a:r>
              <a:rPr lang="cs-CZ" sz="1600" dirty="0" err="1" smtClean="0">
                <a:hlinkClick r:id="rId5"/>
              </a:rPr>
              <a:t>tbn</a:t>
            </a:r>
            <a:r>
              <a:rPr lang="cs-CZ" sz="1600" dirty="0" smtClean="0">
                <a:hlinkClick r:id="rId5"/>
              </a:rPr>
              <a:t>:ANd9GcQE3Yxlw4mWJbU7Ytq1E6M9qaQ9h-NY-Pv2c8KecoN2CZk6Ca-0</a:t>
            </a:r>
            <a:endParaRPr lang="cs-CZ" sz="1600" dirty="0" smtClean="0"/>
          </a:p>
          <a:p>
            <a:endParaRPr lang="cs-CZ" dirty="0" smtClean="0"/>
          </a:p>
          <a:p>
            <a:r>
              <a:rPr lang="cs-CZ" sz="1600" dirty="0" smtClean="0"/>
              <a:t>Všechny uveřejněné odkazy </a:t>
            </a:r>
            <a:r>
              <a:rPr lang="en-US" sz="1600" dirty="0" smtClean="0"/>
              <a:t>[cit. 2012-0</a:t>
            </a:r>
            <a:r>
              <a:rPr lang="cs-CZ" sz="1600" dirty="0" smtClean="0"/>
              <a:t>4</a:t>
            </a:r>
            <a:r>
              <a:rPr lang="en-US" sz="1600" dirty="0" smtClean="0"/>
              <a:t>-10]</a:t>
            </a:r>
            <a:r>
              <a:rPr lang="cs-CZ" sz="1600" dirty="0" smtClean="0"/>
              <a:t>,</a:t>
            </a:r>
            <a:r>
              <a:rPr lang="en-US" sz="1600" dirty="0" smtClean="0"/>
              <a:t> </a:t>
            </a:r>
            <a:r>
              <a:rPr lang="cs-CZ" sz="1600" dirty="0" err="1" smtClean="0"/>
              <a:t>d</a:t>
            </a:r>
            <a:r>
              <a:rPr lang="en-US" sz="1600" dirty="0" err="1" smtClean="0"/>
              <a:t>ostupn</a:t>
            </a:r>
            <a:r>
              <a:rPr lang="cs-CZ" sz="1600" dirty="0" smtClean="0"/>
              <a:t>é</a:t>
            </a:r>
            <a:r>
              <a:rPr lang="en-US" sz="1600" dirty="0" smtClean="0"/>
              <a:t> pod </a:t>
            </a:r>
            <a:r>
              <a:rPr lang="en-US" sz="1600" dirty="0" err="1" smtClean="0"/>
              <a:t>licenc</a:t>
            </a:r>
            <a:r>
              <a:rPr lang="cs-CZ" sz="1600" dirty="0" smtClean="0"/>
              <a:t>í</a:t>
            </a:r>
            <a:r>
              <a:rPr lang="en-US" sz="1600" dirty="0" smtClean="0"/>
              <a:t> Creative Commons</a:t>
            </a:r>
            <a:endParaRPr lang="cs-CZ" sz="1600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Ověření ve výuce:</a:t>
            </a:r>
          </a:p>
          <a:p>
            <a:endParaRPr lang="cs-CZ" dirty="0"/>
          </a:p>
          <a:p>
            <a:r>
              <a:rPr lang="cs-CZ" dirty="0" smtClean="0"/>
              <a:t>Datum:  </a:t>
            </a:r>
            <a:r>
              <a:rPr lang="cs-CZ" b="1" dirty="0" smtClean="0"/>
              <a:t>30. dubna 2012</a:t>
            </a:r>
          </a:p>
          <a:p>
            <a:endParaRPr lang="cs-CZ" b="1" dirty="0"/>
          </a:p>
          <a:p>
            <a:r>
              <a:rPr lang="cs-CZ" dirty="0" smtClean="0"/>
              <a:t>Třída:  </a:t>
            </a:r>
            <a:r>
              <a:rPr lang="cs-CZ" b="1" dirty="0" smtClean="0"/>
              <a:t>VII.A, VII.B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260648"/>
            <a:ext cx="6912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>
                <a:latin typeface="Comic Sans MS" pitchFamily="66" charset="0"/>
              </a:rPr>
              <a:t>Metodický pokyn:</a:t>
            </a:r>
          </a:p>
          <a:p>
            <a:endParaRPr lang="cs-CZ" dirty="0"/>
          </a:p>
          <a:p>
            <a:pPr marL="342900" indent="-342900">
              <a:buAutoNum type="arabicPeriod"/>
            </a:pPr>
            <a:r>
              <a:rPr lang="cs-CZ" dirty="0" smtClean="0">
                <a:latin typeface="Comic Sans MS" pitchFamily="66" charset="0"/>
              </a:rPr>
              <a:t>Žák zvládá vysvětlení, pojmu úměra, trojčlenka</a:t>
            </a:r>
          </a:p>
          <a:p>
            <a:pPr marL="342900" indent="-342900">
              <a:buAutoNum type="arabicPeriod"/>
            </a:pPr>
            <a:r>
              <a:rPr lang="cs-CZ" dirty="0" err="1" smtClean="0">
                <a:latin typeface="Comic Sans MS" pitchFamily="66" charset="0"/>
              </a:rPr>
              <a:t>Zák</a:t>
            </a:r>
            <a:r>
              <a:rPr lang="cs-CZ" dirty="0" smtClean="0">
                <a:latin typeface="Comic Sans MS" pitchFamily="66" charset="0"/>
              </a:rPr>
              <a:t> chápe výpočty úměr</a:t>
            </a:r>
          </a:p>
          <a:p>
            <a:pPr marL="342900" indent="-342900">
              <a:buAutoNum type="arabicPeriod"/>
            </a:pPr>
            <a:r>
              <a:rPr lang="cs-CZ" dirty="0" smtClean="0">
                <a:latin typeface="Comic Sans MS" pitchFamily="66" charset="0"/>
              </a:rPr>
              <a:t> žák řeší </a:t>
            </a:r>
            <a:r>
              <a:rPr lang="cs-CZ" dirty="0" err="1" smtClean="0">
                <a:latin typeface="Comic Sans MS" pitchFamily="66" charset="0"/>
              </a:rPr>
              <a:t>říklady</a:t>
            </a:r>
            <a:r>
              <a:rPr lang="cs-CZ" dirty="0" smtClean="0">
                <a:latin typeface="Comic Sans MS" pitchFamily="66" charset="0"/>
              </a:rPr>
              <a:t>  - ukázka trojčlenek</a:t>
            </a:r>
          </a:p>
          <a:p>
            <a:pPr marL="342900" indent="-342900">
              <a:buAutoNum type="arabicPeriod"/>
            </a:pPr>
            <a:r>
              <a:rPr lang="cs-CZ" dirty="0" smtClean="0">
                <a:latin typeface="Comic Sans MS" pitchFamily="66" charset="0"/>
              </a:rPr>
              <a:t>Žák ovládá řešení  trojčlenek</a:t>
            </a:r>
          </a:p>
          <a:p>
            <a:pPr marL="342900" indent="-342900">
              <a:buAutoNum type="arabicPeriod"/>
            </a:pPr>
            <a:r>
              <a:rPr lang="cs-CZ" dirty="0" smtClean="0">
                <a:latin typeface="Comic Sans MS" pitchFamily="66" charset="0"/>
              </a:rPr>
              <a:t>Žák umí postupy pro přímou a nepřímou úměrnost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692696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u="sng" dirty="0" smtClean="0">
                <a:latin typeface="Comic Sans MS" pitchFamily="66" charset="0"/>
              </a:rPr>
              <a:t>TROJČLENKA, ÚMĚRA  </a:t>
            </a:r>
          </a:p>
        </p:txBody>
      </p:sp>
      <p:sp>
        <p:nvSpPr>
          <p:cNvPr id="6147" name="TextovéPole 2"/>
          <p:cNvSpPr txBox="1">
            <a:spLocks noChangeArrowheads="1"/>
          </p:cNvSpPr>
          <p:nvPr/>
        </p:nvSpPr>
        <p:spPr bwMode="auto">
          <a:xfrm>
            <a:off x="0" y="4149725"/>
            <a:ext cx="86756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latin typeface="Comic Sans MS" pitchFamily="66" charset="0"/>
              </a:rPr>
              <a:t>Vysvětlení, výpočty, příklady, řešení, postupy</a:t>
            </a:r>
          </a:p>
        </p:txBody>
      </p:sp>
      <p:sp>
        <p:nvSpPr>
          <p:cNvPr id="6148" name="TextovéPole 3"/>
          <p:cNvSpPr txBox="1">
            <a:spLocks noChangeArrowheads="1"/>
          </p:cNvSpPr>
          <p:nvPr/>
        </p:nvSpPr>
        <p:spPr bwMode="auto">
          <a:xfrm>
            <a:off x="0" y="4581128"/>
            <a:ext cx="86756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 </a:t>
            </a:r>
            <a:r>
              <a:rPr lang="cs-CZ" dirty="0" smtClean="0"/>
              <a:t>Z</a:t>
            </a:r>
            <a:r>
              <a:rPr lang="cs-CZ" dirty="0" smtClean="0">
                <a:latin typeface="Comic Sans MS" pitchFamily="66" charset="0"/>
              </a:rPr>
              <a:t>adání </a:t>
            </a:r>
            <a:r>
              <a:rPr lang="cs-CZ" dirty="0">
                <a:latin typeface="Comic Sans MS" pitchFamily="66" charset="0"/>
              </a:rPr>
              <a:t>slovních úloh pro samostatnou </a:t>
            </a:r>
            <a:r>
              <a:rPr lang="cs-CZ" dirty="0" smtClean="0">
                <a:latin typeface="Comic Sans MS" pitchFamily="66" charset="0"/>
              </a:rPr>
              <a:t>práci  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5517232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Matematika pro 7. ročník</a:t>
            </a:r>
          </a:p>
          <a:p>
            <a:r>
              <a:rPr lang="cs-CZ" dirty="0" smtClean="0">
                <a:latin typeface="Comic Sans MS" pitchFamily="66" charset="0"/>
              </a:rPr>
              <a:t>Autor Mgr. Dagmar Volná</a:t>
            </a:r>
            <a:endParaRPr lang="cs-CZ" dirty="0">
              <a:latin typeface="Comic Sans MS" pitchFamily="66" charset="0"/>
            </a:endParaRPr>
          </a:p>
        </p:txBody>
      </p:sp>
      <p:pic>
        <p:nvPicPr>
          <p:cNvPr id="12290" name="Picture 2" descr="http://t2.gstatic.com/images?q=tbn:ANd9GcSK_fhTrcz95P3-h9bJlGtE7FgYXCuRZ2Uor2KATqNVk-LJKTX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708920"/>
            <a:ext cx="3384376" cy="34563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3276600" y="692150"/>
            <a:ext cx="20120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b="1" u="sng" dirty="0">
                <a:solidFill>
                  <a:schemeClr val="tx2"/>
                </a:solidFill>
                <a:latin typeface="Comic Sans MS" pitchFamily="66" charset="0"/>
              </a:rPr>
              <a:t>Trojčlenka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95288" y="2276475"/>
            <a:ext cx="835317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chemeClr val="tx2"/>
                </a:solidFill>
                <a:latin typeface="Comic Sans MS" pitchFamily="66" charset="0"/>
              </a:rPr>
              <a:t>Je typ úlohy, která obsahuje dvě veličiny, navzájem</a:t>
            </a:r>
          </a:p>
          <a:p>
            <a:pPr algn="ctr"/>
            <a:r>
              <a:rPr lang="cs-CZ" dirty="0">
                <a:solidFill>
                  <a:schemeClr val="tx2"/>
                </a:solidFill>
                <a:latin typeface="Comic Sans MS" pitchFamily="66" charset="0"/>
              </a:rPr>
              <a:t>přímo nebo nepřímo úměrné. Jsou dány tři údaje a</a:t>
            </a:r>
          </a:p>
          <a:p>
            <a:pPr algn="ctr"/>
            <a:r>
              <a:rPr lang="cs-CZ" dirty="0">
                <a:solidFill>
                  <a:schemeClr val="tx2"/>
                </a:solidFill>
                <a:latin typeface="Comic Sans MS" pitchFamily="66" charset="0"/>
              </a:rPr>
              <a:t>čtvrtý máme vypočítat.</a:t>
            </a:r>
          </a:p>
        </p:txBody>
      </p:sp>
      <p:pic>
        <p:nvPicPr>
          <p:cNvPr id="4" name="Obrázek 3" descr="čísl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07704" y="3284984"/>
            <a:ext cx="5328592" cy="3240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  <p:bldP spid="563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74" name="Rectangle 30"/>
          <p:cNvSpPr>
            <a:spLocks noChangeArrowheads="1"/>
          </p:cNvSpPr>
          <p:nvPr/>
        </p:nvSpPr>
        <p:spPr bwMode="auto">
          <a:xfrm>
            <a:off x="144463" y="4005263"/>
            <a:ext cx="1081087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7371" name="Rectangle 27"/>
          <p:cNvSpPr>
            <a:spLocks noChangeArrowheads="1"/>
          </p:cNvSpPr>
          <p:nvPr/>
        </p:nvSpPr>
        <p:spPr bwMode="auto">
          <a:xfrm>
            <a:off x="7092950" y="4005263"/>
            <a:ext cx="12239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468313" y="476250"/>
            <a:ext cx="742863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Comic Sans MS" pitchFamily="66" charset="0"/>
              </a:rPr>
              <a:t>Přímá úměrnost: </a:t>
            </a:r>
          </a:p>
          <a:p>
            <a:pPr algn="ctr"/>
            <a:r>
              <a:rPr lang="cs-CZ" sz="2800" b="1" dirty="0">
                <a:solidFill>
                  <a:srgbClr val="FF0000"/>
                </a:solidFill>
                <a:latin typeface="Comic Sans MS" pitchFamily="66" charset="0"/>
              </a:rPr>
              <a:t>kolikrát se zvětší (zmenší) jedna veličina,</a:t>
            </a:r>
          </a:p>
          <a:p>
            <a:pPr algn="ctr"/>
            <a:r>
              <a:rPr lang="cs-CZ" sz="2800" b="1" dirty="0">
                <a:solidFill>
                  <a:srgbClr val="FF0000"/>
                </a:solidFill>
                <a:latin typeface="Comic Sans MS" pitchFamily="66" charset="0"/>
              </a:rPr>
              <a:t>tolikrát se zvětší (zmenší) druhá veličina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519113" y="2014538"/>
            <a:ext cx="9909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 dirty="0">
                <a:solidFill>
                  <a:schemeClr val="folHlink"/>
                </a:solidFill>
                <a:latin typeface="Comic Sans MS" pitchFamily="66" charset="0"/>
              </a:rPr>
              <a:t>Příklad: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519113" y="2373313"/>
            <a:ext cx="547778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Zvuk urazí za 2 sekundy 680 m. Jakou vzdálenost</a:t>
            </a:r>
          </a:p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urazí zvuk za 10 sekund?</a:t>
            </a:r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468313" y="3201988"/>
            <a:ext cx="7920037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476375" y="3357563"/>
            <a:ext cx="159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 dirty="0">
                <a:solidFill>
                  <a:schemeClr val="folHlink"/>
                </a:solidFill>
                <a:latin typeface="Comic Sans MS" pitchFamily="66" charset="0"/>
              </a:rPr>
              <a:t>1.veličina:čas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4284663" y="3357563"/>
            <a:ext cx="18774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 dirty="0">
                <a:solidFill>
                  <a:schemeClr val="folHlink"/>
                </a:solidFill>
                <a:latin typeface="Comic Sans MS" pitchFamily="66" charset="0"/>
              </a:rPr>
              <a:t>2.veličina:dráha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1979613" y="3789363"/>
            <a:ext cx="42973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folHlink"/>
                </a:solidFill>
              </a:rPr>
              <a:t> 2 s …………………………. 680 m </a:t>
            </a:r>
          </a:p>
          <a:p>
            <a:r>
              <a:rPr lang="cs-CZ">
                <a:solidFill>
                  <a:schemeClr val="folHlink"/>
                </a:solidFill>
              </a:rPr>
              <a:t>10 s ………………………..    x m</a:t>
            </a:r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1814513" y="4724400"/>
            <a:ext cx="475297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V="1">
            <a:off x="6443663" y="3933825"/>
            <a:ext cx="0" cy="719138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V="1">
            <a:off x="1908175" y="3933825"/>
            <a:ext cx="0" cy="6477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9231" name="Text Box 14"/>
          <p:cNvSpPr txBox="1">
            <a:spLocks noChangeArrowheads="1"/>
          </p:cNvSpPr>
          <p:nvPr/>
        </p:nvSpPr>
        <p:spPr bwMode="auto">
          <a:xfrm>
            <a:off x="1958975" y="5181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 sz="1800" b="0"/>
          </a:p>
        </p:txBody>
      </p:sp>
      <p:graphicFrame>
        <p:nvGraphicFramePr>
          <p:cNvPr id="57359" name="Object 15"/>
          <p:cNvGraphicFramePr>
            <a:graphicFrameLocks noChangeAspect="1"/>
          </p:cNvGraphicFramePr>
          <p:nvPr/>
        </p:nvGraphicFramePr>
        <p:xfrm>
          <a:off x="2051050" y="5013325"/>
          <a:ext cx="446563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Rovnice" r:id="rId8" imgW="2694960" imgH="469440" progId="Equation.3">
                  <p:embed/>
                </p:oleObj>
              </mc:Choice>
              <mc:Fallback>
                <p:oleObj name="Rovnice" r:id="rId8" imgW="2694960" imgH="4694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5013325"/>
                        <a:ext cx="4465638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1887538" y="5902325"/>
            <a:ext cx="31229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Za 10 s urazí zvuk 3 400 m.</a:t>
            </a:r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>
            <a:off x="1979613" y="6308725"/>
            <a:ext cx="432117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7362" name="AutoShape 18"/>
          <p:cNvSpPr>
            <a:spLocks/>
          </p:cNvSpPr>
          <p:nvPr/>
        </p:nvSpPr>
        <p:spPr bwMode="auto">
          <a:xfrm>
            <a:off x="6877050" y="3933825"/>
            <a:ext cx="71438" cy="719138"/>
          </a:xfrm>
          <a:prstGeom prst="rightBrace">
            <a:avLst>
              <a:gd name="adj1" fmla="val 83888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7364" name="AutoShape 20"/>
          <p:cNvSpPr>
            <a:spLocks/>
          </p:cNvSpPr>
          <p:nvPr/>
        </p:nvSpPr>
        <p:spPr bwMode="auto">
          <a:xfrm>
            <a:off x="1403350" y="4005263"/>
            <a:ext cx="73025" cy="576262"/>
          </a:xfrm>
          <a:prstGeom prst="leftBrace">
            <a:avLst>
              <a:gd name="adj1" fmla="val 65761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7175500" y="4019550"/>
            <a:ext cx="1138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>
                <a:solidFill>
                  <a:schemeClr val="tx2"/>
                </a:solidFill>
              </a:rPr>
              <a:t>Stejné</a:t>
            </a:r>
          </a:p>
          <a:p>
            <a:r>
              <a:rPr lang="cs-CZ" sz="1800">
                <a:solidFill>
                  <a:schemeClr val="tx2"/>
                </a:solidFill>
              </a:rPr>
              <a:t>jednotky</a:t>
            </a:r>
          </a:p>
        </p:txBody>
      </p:sp>
      <p:sp>
        <p:nvSpPr>
          <p:cNvPr id="57367" name="Text Box 23"/>
          <p:cNvSpPr txBox="1">
            <a:spLocks noChangeArrowheads="1"/>
          </p:cNvSpPr>
          <p:nvPr/>
        </p:nvSpPr>
        <p:spPr bwMode="auto">
          <a:xfrm>
            <a:off x="144463" y="4005263"/>
            <a:ext cx="113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>
                <a:solidFill>
                  <a:schemeClr val="tx2"/>
                </a:solidFill>
              </a:rPr>
              <a:t>Stejné</a:t>
            </a:r>
          </a:p>
          <a:p>
            <a:r>
              <a:rPr lang="cs-CZ" sz="1800">
                <a:solidFill>
                  <a:schemeClr val="tx2"/>
                </a:solidFill>
              </a:rPr>
              <a:t>jednotky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" presetClass="entr" presetSubtype="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31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7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7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7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73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573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7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7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74" grpId="0" animBg="1"/>
      <p:bldP spid="57371" grpId="0" animBg="1"/>
      <p:bldP spid="57349" grpId="0"/>
      <p:bldP spid="57350" grpId="0"/>
      <p:bldP spid="57351" grpId="0" animBg="1"/>
      <p:bldP spid="57352" grpId="0"/>
      <p:bldP spid="57353" grpId="0"/>
      <p:bldP spid="57355" grpId="0" animBg="1"/>
      <p:bldP spid="57356" grpId="0" animBg="1"/>
      <p:bldP spid="57357" grpId="0" animBg="1"/>
      <p:bldP spid="57360" grpId="0"/>
      <p:bldP spid="57361" grpId="0" animBg="1"/>
      <p:bldP spid="57362" grpId="0" animBg="1"/>
      <p:bldP spid="57364" grpId="0" animBg="1"/>
      <p:bldP spid="57365" grpId="0"/>
      <p:bldP spid="573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144463" y="4005263"/>
            <a:ext cx="1081087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7092950" y="4005263"/>
            <a:ext cx="12239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6877050" y="5373688"/>
            <a:ext cx="19431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468313" y="125413"/>
            <a:ext cx="735806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u="sng">
                <a:solidFill>
                  <a:schemeClr val="tx2"/>
                </a:solidFill>
              </a:rPr>
              <a:t>Nepřímá úměrnost</a:t>
            </a:r>
            <a:r>
              <a:rPr lang="cs-CZ" sz="2800">
                <a:solidFill>
                  <a:schemeClr val="tx2"/>
                </a:solidFill>
              </a:rPr>
              <a:t>: </a:t>
            </a:r>
          </a:p>
          <a:p>
            <a:r>
              <a:rPr lang="cs-CZ" sz="2800">
                <a:solidFill>
                  <a:schemeClr val="tx2"/>
                </a:solidFill>
              </a:rPr>
              <a:t>kolikrát se zvětší (zmenší) jedna veličina,</a:t>
            </a:r>
          </a:p>
          <a:p>
            <a:r>
              <a:rPr lang="cs-CZ" sz="2800">
                <a:solidFill>
                  <a:schemeClr val="tx2"/>
                </a:solidFill>
              </a:rPr>
              <a:t>tolikrát se zmenší (zvětší) </a:t>
            </a:r>
            <a:r>
              <a:rPr lang="cs-CZ" sz="1800" b="0"/>
              <a:t> </a:t>
            </a:r>
            <a:r>
              <a:rPr lang="cs-CZ" sz="2800">
                <a:solidFill>
                  <a:schemeClr val="tx2"/>
                </a:solidFill>
              </a:rPr>
              <a:t>druhá veličina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519113" y="1519238"/>
            <a:ext cx="130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>
                <a:solidFill>
                  <a:schemeClr val="folHlink"/>
                </a:solidFill>
              </a:rPr>
              <a:t>Příklad: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519113" y="2001838"/>
            <a:ext cx="85645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folHlink"/>
                </a:solidFill>
              </a:rPr>
              <a:t>Cyklista jedoucí rychlostí 15 km za hod urazí vzdálenost</a:t>
            </a:r>
          </a:p>
          <a:p>
            <a:r>
              <a:rPr lang="cs-CZ">
                <a:solidFill>
                  <a:schemeClr val="folHlink"/>
                </a:solidFill>
              </a:rPr>
              <a:t>za 5 hodin. Za jak dlouho urazí tuto vzdálenost auto</a:t>
            </a:r>
          </a:p>
          <a:p>
            <a:r>
              <a:rPr lang="cs-CZ">
                <a:solidFill>
                  <a:schemeClr val="folHlink"/>
                </a:solidFill>
              </a:rPr>
              <a:t>jedoucí rychlostí 100 km za hodinu?</a:t>
            </a:r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468313" y="3201988"/>
            <a:ext cx="7920037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1290638" y="3357563"/>
            <a:ext cx="287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>
                <a:solidFill>
                  <a:schemeClr val="folHlink"/>
                </a:solidFill>
              </a:rPr>
              <a:t>1.veličina:rychlost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4573588" y="3357563"/>
            <a:ext cx="216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>
                <a:solidFill>
                  <a:schemeClr val="folHlink"/>
                </a:solidFill>
              </a:rPr>
              <a:t>2.veličina:čas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1990725" y="3789363"/>
            <a:ext cx="424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folHlink"/>
                </a:solidFill>
              </a:rPr>
              <a:t> 15 km.h</a:t>
            </a:r>
            <a:r>
              <a:rPr lang="cs-CZ" baseline="30000">
                <a:solidFill>
                  <a:schemeClr val="folHlink"/>
                </a:solidFill>
              </a:rPr>
              <a:t>-1</a:t>
            </a:r>
            <a:r>
              <a:rPr lang="cs-CZ">
                <a:solidFill>
                  <a:schemeClr val="folHlink"/>
                </a:solidFill>
              </a:rPr>
              <a:t> …………………  5 h </a:t>
            </a:r>
          </a:p>
          <a:p>
            <a:r>
              <a:rPr lang="cs-CZ">
                <a:solidFill>
                  <a:schemeClr val="folHlink"/>
                </a:solidFill>
              </a:rPr>
              <a:t>100 km.h</a:t>
            </a:r>
            <a:r>
              <a:rPr lang="cs-CZ" baseline="30000">
                <a:solidFill>
                  <a:schemeClr val="folHlink"/>
                </a:solidFill>
              </a:rPr>
              <a:t>-1</a:t>
            </a:r>
            <a:r>
              <a:rPr lang="cs-CZ">
                <a:solidFill>
                  <a:schemeClr val="folHlink"/>
                </a:solidFill>
              </a:rPr>
              <a:t> …………………  x h</a:t>
            </a:r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1814513" y="4724400"/>
            <a:ext cx="475297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 flipV="1">
            <a:off x="6443663" y="3933825"/>
            <a:ext cx="0" cy="719138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3568700" y="5703888"/>
            <a:ext cx="261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folHlink"/>
                </a:solidFill>
              </a:rPr>
              <a:t>0,75 h = 45 min</a:t>
            </a:r>
          </a:p>
        </p:txBody>
      </p:sp>
      <p:graphicFrame>
        <p:nvGraphicFramePr>
          <p:cNvPr id="59408" name="Object 16"/>
          <p:cNvGraphicFramePr>
            <a:graphicFrameLocks noChangeAspect="1"/>
          </p:cNvGraphicFramePr>
          <p:nvPr/>
        </p:nvGraphicFramePr>
        <p:xfrm>
          <a:off x="2409825" y="4827588"/>
          <a:ext cx="374808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Rovnice" r:id="rId8" imgW="2250000" imgH="469440" progId="Equation.3">
                  <p:embed/>
                </p:oleObj>
              </mc:Choice>
              <mc:Fallback>
                <p:oleObj name="Rovnice" r:id="rId8" imgW="2250000" imgH="4694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9825" y="4827588"/>
                        <a:ext cx="3748088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1887538" y="6294438"/>
            <a:ext cx="6134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folHlink"/>
                </a:solidFill>
              </a:rPr>
              <a:t>Auto urazí tuto vzdálenost za 45 minut.</a:t>
            </a:r>
          </a:p>
        </p:txBody>
      </p:sp>
      <p:sp>
        <p:nvSpPr>
          <p:cNvPr id="59411" name="AutoShape 19"/>
          <p:cNvSpPr>
            <a:spLocks/>
          </p:cNvSpPr>
          <p:nvPr/>
        </p:nvSpPr>
        <p:spPr bwMode="auto">
          <a:xfrm>
            <a:off x="6877050" y="3933825"/>
            <a:ext cx="71438" cy="719138"/>
          </a:xfrm>
          <a:prstGeom prst="rightBrace">
            <a:avLst>
              <a:gd name="adj1" fmla="val 83888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12" name="AutoShape 20"/>
          <p:cNvSpPr>
            <a:spLocks/>
          </p:cNvSpPr>
          <p:nvPr/>
        </p:nvSpPr>
        <p:spPr bwMode="auto">
          <a:xfrm>
            <a:off x="1403350" y="4005263"/>
            <a:ext cx="73025" cy="576262"/>
          </a:xfrm>
          <a:prstGeom prst="leftBrace">
            <a:avLst>
              <a:gd name="adj1" fmla="val 65761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7175500" y="4019550"/>
            <a:ext cx="1138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>
                <a:solidFill>
                  <a:schemeClr val="tx2"/>
                </a:solidFill>
              </a:rPr>
              <a:t>Stejné</a:t>
            </a:r>
          </a:p>
          <a:p>
            <a:r>
              <a:rPr lang="cs-CZ" sz="1800">
                <a:solidFill>
                  <a:schemeClr val="tx2"/>
                </a:solidFill>
              </a:rPr>
              <a:t>jednotky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144463" y="4005263"/>
            <a:ext cx="113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>
                <a:solidFill>
                  <a:schemeClr val="tx2"/>
                </a:solidFill>
              </a:rPr>
              <a:t>Stejné</a:t>
            </a:r>
          </a:p>
          <a:p>
            <a:r>
              <a:rPr lang="cs-CZ" sz="1800">
                <a:solidFill>
                  <a:schemeClr val="tx2"/>
                </a:solidFill>
              </a:rPr>
              <a:t>jednotky</a:t>
            </a:r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 flipH="1" flipV="1">
            <a:off x="6156325" y="4437063"/>
            <a:ext cx="1295400" cy="7921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16" name="Text Box 24"/>
          <p:cNvSpPr txBox="1">
            <a:spLocks noChangeArrowheads="1"/>
          </p:cNvSpPr>
          <p:nvPr/>
        </p:nvSpPr>
        <p:spPr bwMode="auto">
          <a:xfrm>
            <a:off x="7072313" y="5362575"/>
            <a:ext cx="1765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>
                <a:solidFill>
                  <a:schemeClr val="tx2"/>
                </a:solidFill>
              </a:rPr>
              <a:t>Neznámá vždy</a:t>
            </a:r>
          </a:p>
          <a:p>
            <a:r>
              <a:rPr lang="cs-CZ" sz="1800">
                <a:solidFill>
                  <a:schemeClr val="tx2"/>
                </a:solidFill>
              </a:rPr>
              <a:t>ve 2.řádku</a:t>
            </a:r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>
            <a:off x="1979613" y="3933825"/>
            <a:ext cx="0" cy="6477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19" name="Line 27"/>
          <p:cNvSpPr>
            <a:spLocks noChangeShapeType="1"/>
          </p:cNvSpPr>
          <p:nvPr/>
        </p:nvSpPr>
        <p:spPr bwMode="auto">
          <a:xfrm>
            <a:off x="1917700" y="6672263"/>
            <a:ext cx="59055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" presetClass="entr" presetSubtype="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9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1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9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9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9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9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594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9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9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9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9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nimBg="1"/>
      <p:bldP spid="59395" grpId="0" animBg="1"/>
      <p:bldP spid="59396" grpId="0" animBg="1"/>
      <p:bldP spid="59398" grpId="0"/>
      <p:bldP spid="59399" grpId="0"/>
      <p:bldP spid="59400" grpId="0" animBg="1"/>
      <p:bldP spid="59401" grpId="0"/>
      <p:bldP spid="59402" grpId="0"/>
      <p:bldP spid="59404" grpId="0" animBg="1"/>
      <p:bldP spid="59405" grpId="0" animBg="1"/>
      <p:bldP spid="59407" grpId="0"/>
      <p:bldP spid="59409" grpId="0"/>
      <p:bldP spid="59411" grpId="0" animBg="1"/>
      <p:bldP spid="59412" grpId="0" animBg="1"/>
      <p:bldP spid="59413" grpId="0"/>
      <p:bldP spid="59414" grpId="0"/>
      <p:bldP spid="59415" grpId="0" animBg="1"/>
      <p:bldP spid="59416" grpId="0"/>
      <p:bldP spid="59417" grpId="0" animBg="1"/>
      <p:bldP spid="594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527174" y="141288"/>
            <a:ext cx="54210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cs-CZ" u="sng" dirty="0">
                <a:solidFill>
                  <a:schemeClr val="tx2"/>
                </a:solidFill>
                <a:latin typeface="Comic Sans MS" pitchFamily="66" charset="0"/>
              </a:rPr>
              <a:t>Určete </a:t>
            </a:r>
            <a:r>
              <a:rPr lang="cs-CZ" u="sng" dirty="0" err="1" smtClean="0">
                <a:solidFill>
                  <a:schemeClr val="tx2"/>
                </a:solidFill>
                <a:latin typeface="Comic Sans MS" pitchFamily="66" charset="0"/>
              </a:rPr>
              <a:t>druj</a:t>
            </a:r>
            <a:r>
              <a:rPr lang="cs-CZ" u="sng" dirty="0" smtClean="0">
                <a:solidFill>
                  <a:schemeClr val="tx2"/>
                </a:solidFill>
                <a:latin typeface="Comic Sans MS" pitchFamily="66" charset="0"/>
              </a:rPr>
              <a:t> úměrnosti:</a:t>
            </a:r>
            <a:endParaRPr lang="cs-CZ" u="sng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674688" y="646113"/>
            <a:ext cx="75697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/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1) Výkon čerpadla a doba, kterou potřebuje </a:t>
            </a:r>
          </a:p>
          <a:p>
            <a:pPr marL="342900" indent="-342900" algn="ctr"/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    k naplnění nádrže.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683568" y="1412776"/>
            <a:ext cx="77137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chemeClr val="hlink"/>
                </a:solidFill>
              </a:rPr>
              <a:t>2</a:t>
            </a:r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) Spotřeba benzínu a doba jízdy automobilu.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683568" y="1916832"/>
            <a:ext cx="79091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3) Výška dítěte a stáří dítěte.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1619672" y="2348880"/>
            <a:ext cx="572251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4) Počet traktorů a doba, za kterou provedou </a:t>
            </a:r>
          </a:p>
          <a:p>
            <a:pPr algn="ctr"/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   jarní orbu.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683568" y="3068960"/>
            <a:ext cx="81664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5) Počet dělníků a počet součástek, které vyrobí</a:t>
            </a:r>
          </a:p>
          <a:p>
            <a:pPr algn="ctr"/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   za směnu</a:t>
            </a:r>
            <a:r>
              <a:rPr lang="cs-CZ" dirty="0">
                <a:solidFill>
                  <a:schemeClr val="folHlink"/>
                </a:solidFill>
              </a:rPr>
              <a:t>.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683568" y="3789040"/>
            <a:ext cx="77550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6) Rychlost vlaku a čas potřebný k ujetí určité trasy.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611560" y="4293096"/>
            <a:ext cx="77470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7)</a:t>
            </a:r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Velikost strany čtverce a jeho obsah.</a:t>
            </a:r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359024" y="4797152"/>
            <a:ext cx="87849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chemeClr val="hlink"/>
                </a:solidFill>
              </a:rPr>
              <a:t>8</a:t>
            </a:r>
            <a:r>
              <a:rPr lang="cs-CZ" dirty="0">
                <a:solidFill>
                  <a:schemeClr val="hlink"/>
                </a:solidFill>
                <a:latin typeface="Comic Sans MS" pitchFamily="66" charset="0"/>
              </a:rPr>
              <a:t>) Výměra pole a množství sklizeného obilí.</a:t>
            </a:r>
          </a:p>
        </p:txBody>
      </p:sp>
      <p:pic>
        <p:nvPicPr>
          <p:cNvPr id="10242" name="Picture 2" descr="http://t2.gstatic.com/images?q=tbn:ANd9GcT757T6oZ6ueWYrztTc7pXl6AJHBvP-sTW95iTp3FDwGZ8_4e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9" y="5157192"/>
            <a:ext cx="6480720" cy="1517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0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0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  <p:bldP spid="60422" grpId="0"/>
      <p:bldP spid="60423" grpId="0"/>
      <p:bldP spid="60424" grpId="0"/>
      <p:bldP spid="60425" grpId="0"/>
      <p:bldP spid="60426" grpId="0"/>
      <p:bldP spid="60427" grpId="0"/>
      <p:bldP spid="604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447675" y="214313"/>
            <a:ext cx="11641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 dirty="0">
                <a:solidFill>
                  <a:schemeClr val="folHlink"/>
                </a:solidFill>
                <a:latin typeface="Comic Sans MS" pitchFamily="66" charset="0"/>
              </a:rPr>
              <a:t>Příklad 1: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250825" y="692150"/>
            <a:ext cx="53335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Ze 100 kg škrobu se získá 60 litrů lihu. Kolik tun</a:t>
            </a:r>
          </a:p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škrobu je třeba k výrobě 30 </a:t>
            </a:r>
            <a:r>
              <a:rPr lang="cs-CZ" dirty="0" err="1">
                <a:solidFill>
                  <a:schemeClr val="folHlink"/>
                </a:solidFill>
                <a:latin typeface="Comic Sans MS" pitchFamily="66" charset="0"/>
              </a:rPr>
              <a:t>hl</a:t>
            </a:r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 lihu?</a:t>
            </a:r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250825" y="1484313"/>
            <a:ext cx="770572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323850" y="1725613"/>
            <a:ext cx="81407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u="sng" dirty="0">
                <a:solidFill>
                  <a:schemeClr val="tx2"/>
                </a:solidFill>
                <a:latin typeface="Comic Sans MS" pitchFamily="66" charset="0"/>
              </a:rPr>
              <a:t>Přímá úměrnost</a:t>
            </a:r>
            <a:r>
              <a:rPr lang="cs-CZ" dirty="0">
                <a:solidFill>
                  <a:schemeClr val="tx2"/>
                </a:solidFill>
                <a:latin typeface="Comic Sans MS" pitchFamily="66" charset="0"/>
              </a:rPr>
              <a:t> – kolikrát se zvýší množství škrobu</a:t>
            </a:r>
          </a:p>
          <a:p>
            <a:r>
              <a:rPr lang="cs-CZ" dirty="0">
                <a:solidFill>
                  <a:schemeClr val="tx2"/>
                </a:solidFill>
                <a:latin typeface="Comic Sans MS" pitchFamily="66" charset="0"/>
              </a:rPr>
              <a:t>                    tolikrát se zvětší množství lihu</a:t>
            </a:r>
            <a:endParaRPr lang="cs-CZ" u="sng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303213" y="2517775"/>
            <a:ext cx="24400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 dirty="0">
                <a:solidFill>
                  <a:schemeClr val="tx2"/>
                </a:solidFill>
                <a:latin typeface="Comic Sans MS" pitchFamily="66" charset="0"/>
              </a:rPr>
              <a:t>Převedeme jednotky</a:t>
            </a:r>
            <a:r>
              <a:rPr lang="cs-CZ" dirty="0">
                <a:solidFill>
                  <a:schemeClr val="tx2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3616325" y="2517775"/>
            <a:ext cx="16289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tx2"/>
                </a:solidFill>
                <a:latin typeface="Comic Sans MS" pitchFamily="66" charset="0"/>
              </a:rPr>
              <a:t>100 kg = 0,1 t</a:t>
            </a: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4059238" y="2878138"/>
            <a:ext cx="1516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  <a:latin typeface="Comic Sans MS" pitchFamily="66" charset="0"/>
              </a:rPr>
              <a:t>60 l = 0,6 </a:t>
            </a:r>
            <a:r>
              <a:rPr lang="cs-CZ" dirty="0" err="1">
                <a:solidFill>
                  <a:schemeClr val="tx2"/>
                </a:solidFill>
                <a:latin typeface="Comic Sans MS" pitchFamily="66" charset="0"/>
              </a:rPr>
              <a:t>hl</a:t>
            </a:r>
            <a:endParaRPr lang="cs-CZ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1763688" y="3573016"/>
            <a:ext cx="340509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0,1 t škrobu …………   0,6 </a:t>
            </a:r>
            <a:r>
              <a:rPr lang="cs-CZ" dirty="0" err="1">
                <a:solidFill>
                  <a:schemeClr val="folHlink"/>
                </a:solidFill>
                <a:latin typeface="Comic Sans MS" pitchFamily="66" charset="0"/>
              </a:rPr>
              <a:t>hl</a:t>
            </a:r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 lihu</a:t>
            </a:r>
          </a:p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  x t škrobu  ………..   30 </a:t>
            </a:r>
            <a:r>
              <a:rPr lang="cs-CZ" dirty="0" err="1">
                <a:solidFill>
                  <a:schemeClr val="folHlink"/>
                </a:solidFill>
                <a:latin typeface="Comic Sans MS" pitchFamily="66" charset="0"/>
              </a:rPr>
              <a:t>hl</a:t>
            </a:r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 lihu</a:t>
            </a:r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1547813" y="4581525"/>
            <a:ext cx="583247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V="1">
            <a:off x="1619250" y="3716338"/>
            <a:ext cx="0" cy="7207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V="1">
            <a:off x="7019925" y="3716338"/>
            <a:ext cx="0" cy="7207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2301" name="Text Box 15"/>
          <p:cNvSpPr txBox="1">
            <a:spLocks noChangeArrowheads="1"/>
          </p:cNvSpPr>
          <p:nvPr/>
        </p:nvSpPr>
        <p:spPr bwMode="auto">
          <a:xfrm>
            <a:off x="1958975" y="4894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 sz="1800" b="0"/>
          </a:p>
        </p:txBody>
      </p:sp>
      <p:graphicFrame>
        <p:nvGraphicFramePr>
          <p:cNvPr id="61456" name="Object 16"/>
          <p:cNvGraphicFramePr>
            <a:graphicFrameLocks noChangeAspect="1"/>
          </p:cNvGraphicFramePr>
          <p:nvPr/>
        </p:nvGraphicFramePr>
        <p:xfrm>
          <a:off x="2536825" y="4724400"/>
          <a:ext cx="2916238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Rovnice" r:id="rId7" imgW="1512720" imgH="507600" progId="Equation.3">
                  <p:embed/>
                </p:oleObj>
              </mc:Choice>
              <mc:Fallback>
                <p:oleObj name="Rovnice" r:id="rId7" imgW="1512720" imgH="507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6825" y="4724400"/>
                        <a:ext cx="2916238" cy="1046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5559425" y="49657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1887538" y="5810250"/>
            <a:ext cx="43669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K výrobě 30 </a:t>
            </a:r>
            <a:r>
              <a:rPr lang="cs-CZ" dirty="0" err="1">
                <a:solidFill>
                  <a:schemeClr val="folHlink"/>
                </a:solidFill>
                <a:latin typeface="Comic Sans MS" pitchFamily="66" charset="0"/>
              </a:rPr>
              <a:t>hl</a:t>
            </a:r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 lihu je třeba 5 t škrobu.</a:t>
            </a:r>
          </a:p>
        </p:txBody>
      </p:sp>
      <p:sp>
        <p:nvSpPr>
          <p:cNvPr id="61459" name="Line 19"/>
          <p:cNvSpPr>
            <a:spLocks noChangeShapeType="1"/>
          </p:cNvSpPr>
          <p:nvPr/>
        </p:nvSpPr>
        <p:spPr bwMode="auto">
          <a:xfrm>
            <a:off x="1908175" y="6237288"/>
            <a:ext cx="6119813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1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1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1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  <p:bldP spid="61445" grpId="0"/>
      <p:bldP spid="61446" grpId="0" animBg="1"/>
      <p:bldP spid="61447" grpId="0"/>
      <p:bldP spid="61448" grpId="0"/>
      <p:bldP spid="61449" grpId="0"/>
      <p:bldP spid="61450" grpId="0"/>
      <p:bldP spid="61451" grpId="0"/>
      <p:bldP spid="61452" grpId="0" animBg="1"/>
      <p:bldP spid="61453" grpId="0" animBg="1"/>
      <p:bldP spid="61454" grpId="0" animBg="1"/>
      <p:bldP spid="61457" grpId="0"/>
      <p:bldP spid="61458" grpId="0"/>
      <p:bldP spid="614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5940425" y="5013325"/>
            <a:ext cx="50323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282575" y="214313"/>
            <a:ext cx="12009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 dirty="0">
                <a:solidFill>
                  <a:schemeClr val="folHlink"/>
                </a:solidFill>
                <a:latin typeface="Comic Sans MS" pitchFamily="66" charset="0"/>
              </a:rPr>
              <a:t>Příklad 2: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250825" y="692150"/>
            <a:ext cx="55002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24 brigádníků sklidilo loni úrodu jahod za 6,5 dní. </a:t>
            </a:r>
          </a:p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Kolik brigádníků musí letos přijet, aby byla úroda</a:t>
            </a:r>
          </a:p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sklizena za 4 dny?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250825" y="1844675"/>
            <a:ext cx="770572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23850" y="2205038"/>
            <a:ext cx="81407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u="sng" dirty="0">
                <a:solidFill>
                  <a:schemeClr val="tx2"/>
                </a:solidFill>
                <a:latin typeface="Comic Sans MS" pitchFamily="66" charset="0"/>
              </a:rPr>
              <a:t>Nepřímá úměrnost</a:t>
            </a:r>
            <a:r>
              <a:rPr lang="cs-CZ" dirty="0">
                <a:solidFill>
                  <a:schemeClr val="tx2"/>
                </a:solidFill>
                <a:latin typeface="Comic Sans MS" pitchFamily="66" charset="0"/>
              </a:rPr>
              <a:t> – kolikrát se sníží počet dní</a:t>
            </a:r>
          </a:p>
          <a:p>
            <a:r>
              <a:rPr lang="cs-CZ" dirty="0">
                <a:solidFill>
                  <a:schemeClr val="tx2"/>
                </a:solidFill>
                <a:latin typeface="Comic Sans MS" pitchFamily="66" charset="0"/>
              </a:rPr>
              <a:t>                       tolikrát se zvětší počet lidí</a:t>
            </a:r>
            <a:endParaRPr lang="cs-CZ" u="sng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1979613" y="3644900"/>
            <a:ext cx="32864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24 brigádníků …………   6,5 dní</a:t>
            </a:r>
          </a:p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 x brigádníků  ………..    4 dny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>
            <a:off x="1547813" y="4581525"/>
            <a:ext cx="583247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0" name="Line 12"/>
          <p:cNvSpPr>
            <a:spLocks noChangeShapeType="1"/>
          </p:cNvSpPr>
          <p:nvPr/>
        </p:nvSpPr>
        <p:spPr bwMode="auto">
          <a:xfrm flipV="1">
            <a:off x="1835150" y="3644900"/>
            <a:ext cx="0" cy="7207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1958975" y="4894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 sz="1800" b="0"/>
          </a:p>
        </p:txBody>
      </p:sp>
      <p:graphicFrame>
        <p:nvGraphicFramePr>
          <p:cNvPr id="63502" name="Object 14"/>
          <p:cNvGraphicFramePr>
            <a:graphicFrameLocks noChangeAspect="1"/>
          </p:cNvGraphicFramePr>
          <p:nvPr/>
        </p:nvGraphicFramePr>
        <p:xfrm>
          <a:off x="2195513" y="4724400"/>
          <a:ext cx="2060575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Rovnice" r:id="rId7" imgW="1055160" imgH="469440" progId="Equation.3">
                  <p:embed/>
                </p:oleObj>
              </mc:Choice>
              <mc:Fallback>
                <p:oleObj name="Rovnice" r:id="rId7" imgW="1055160" imgH="4694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4724400"/>
                        <a:ext cx="2060575" cy="982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5940425" y="4972050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>
                <a:solidFill>
                  <a:schemeClr val="folHlink"/>
                </a:solidFill>
              </a:rPr>
              <a:t>39</a:t>
            </a: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1887538" y="5810250"/>
            <a:ext cx="38138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Aby byla úroda sklizena za 4 dny, </a:t>
            </a:r>
          </a:p>
          <a:p>
            <a:r>
              <a:rPr lang="cs-CZ" dirty="0">
                <a:solidFill>
                  <a:schemeClr val="folHlink"/>
                </a:solidFill>
                <a:latin typeface="Comic Sans MS" pitchFamily="66" charset="0"/>
              </a:rPr>
              <a:t>musí přijet 39 brigádníků.</a:t>
            </a:r>
          </a:p>
        </p:txBody>
      </p:sp>
      <p:sp>
        <p:nvSpPr>
          <p:cNvPr id="63505" name="Line 17"/>
          <p:cNvSpPr>
            <a:spLocks noChangeShapeType="1"/>
          </p:cNvSpPr>
          <p:nvPr/>
        </p:nvSpPr>
        <p:spPr bwMode="auto">
          <a:xfrm>
            <a:off x="1743075" y="6597650"/>
            <a:ext cx="5637213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6" name="Line 18"/>
          <p:cNvSpPr>
            <a:spLocks noChangeShapeType="1"/>
          </p:cNvSpPr>
          <p:nvPr/>
        </p:nvSpPr>
        <p:spPr bwMode="auto">
          <a:xfrm flipV="1">
            <a:off x="3203575" y="5445125"/>
            <a:ext cx="3603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7" name="Line 19"/>
          <p:cNvSpPr>
            <a:spLocks noChangeShapeType="1"/>
          </p:cNvSpPr>
          <p:nvPr/>
        </p:nvSpPr>
        <p:spPr bwMode="auto">
          <a:xfrm flipV="1">
            <a:off x="3492500" y="4868863"/>
            <a:ext cx="503238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4264025" y="4997450"/>
            <a:ext cx="171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folHlink"/>
                </a:solidFill>
              </a:rPr>
              <a:t>6,5 . 6 = </a:t>
            </a:r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>
            <a:off x="6804025" y="3727450"/>
            <a:ext cx="0" cy="719138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9" grpId="0" animBg="1"/>
      <p:bldP spid="63490" grpId="0"/>
      <p:bldP spid="63491" grpId="0"/>
      <p:bldP spid="63492" grpId="0" animBg="1"/>
      <p:bldP spid="63493" grpId="0"/>
      <p:bldP spid="63497" grpId="0"/>
      <p:bldP spid="63498" grpId="0" animBg="1"/>
      <p:bldP spid="63500" grpId="0" animBg="1"/>
      <p:bldP spid="63503" grpId="0"/>
      <p:bldP spid="63504" grpId="0"/>
      <p:bldP spid="63505" grpId="0" animBg="1"/>
      <p:bldP spid="63506" grpId="0" animBg="1"/>
      <p:bldP spid="63507" grpId="0" animBg="1"/>
      <p:bldP spid="63508" grpId="0"/>
      <p:bldP spid="63510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883</Words>
  <Application>Microsoft Office PowerPoint</Application>
  <PresentationFormat>Předvádění na obrazovce (4:3)</PresentationFormat>
  <Paragraphs>162</Paragraphs>
  <Slides>13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sady Office</vt:lpstr>
      <vt:lpstr>Rovnice</vt:lpstr>
      <vt:lpstr>Prezentace aplikace PowerPoint</vt:lpstr>
      <vt:lpstr>Prezentace aplikace PowerPoint</vt:lpstr>
      <vt:lpstr>TROJČLENKA, ÚMĚRA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Příklady: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milan</dc:creator>
  <cp:lastModifiedBy>Levá Dagmar</cp:lastModifiedBy>
  <cp:revision>12</cp:revision>
  <dcterms:created xsi:type="dcterms:W3CDTF">2012-05-17T20:09:34Z</dcterms:created>
  <dcterms:modified xsi:type="dcterms:W3CDTF">2020-03-11T09:54:54Z</dcterms:modified>
</cp:coreProperties>
</file>