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C487-6E1E-4A4B-999F-8C47A765A5EC}" type="datetimeFigureOut">
              <a:rPr lang="cs-CZ" smtClean="0"/>
              <a:pPr/>
              <a:t>27.4.2020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0DF5-664D-4F3F-9980-6DF4325FB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10.bigoo.ws/content/gif/babies/babies_56.gif" TargetMode="External"/><Relationship Id="rId2" Type="http://schemas.openxmlformats.org/officeDocument/2006/relationships/hyperlink" Target="http://www.cmis.cz/du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i2ycyrEYk0" TargetMode="External"/><Relationship Id="rId2" Type="http://schemas.openxmlformats.org/officeDocument/2006/relationships/hyperlink" Target="http://www.youtube.com/watch?v=beab8MaJr9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ycnUoPAMGG4&amp;feature=fvs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29" y="476672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755576" y="2492896"/>
            <a:ext cx="7704856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VY_32_INOVACE_08_Přírodověda_</a:t>
            </a:r>
            <a:b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5.ročník_</a:t>
            </a:r>
            <a:b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10_Soustava rozmnožovací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6400800" cy="841648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Autor : </a:t>
            </a:r>
            <a:r>
              <a:rPr lang="cs-CZ" sz="2400" dirty="0" err="1"/>
              <a:t>Ing.Hana</a:t>
            </a:r>
            <a:r>
              <a:rPr lang="cs-CZ" sz="2400" dirty="0"/>
              <a:t> Martínková, ZŠ a MŠ Hazlov</a:t>
            </a:r>
          </a:p>
          <a:p>
            <a:r>
              <a:rPr lang="cs-CZ" sz="2400" dirty="0"/>
              <a:t>Období vytvoření : leden 2012</a:t>
            </a:r>
          </a:p>
          <a:p>
            <a:endParaRPr lang="cs-CZ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332656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 smtClean="0">
                <a:latin typeface="Comic Sans MS" pitchFamily="66" charset="0"/>
                <a:cs typeface="Arial" charset="0"/>
              </a:rPr>
              <a:t>Použité materiály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836712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Přírodověda pro 5.ročník základní školy – pracovní sešit, Kvasničková, </a:t>
            </a:r>
            <a:r>
              <a:rPr lang="cs-CZ" dirty="0" err="1" smtClean="0"/>
              <a:t>Froněk</a:t>
            </a:r>
            <a:r>
              <a:rPr lang="cs-CZ" dirty="0" smtClean="0"/>
              <a:t>, Šolc, </a:t>
            </a:r>
            <a:r>
              <a:rPr lang="cs-CZ" dirty="0" err="1" smtClean="0"/>
              <a:t>nakl</a:t>
            </a:r>
            <a:r>
              <a:rPr lang="cs-CZ" dirty="0" smtClean="0"/>
              <a:t>. Fortuna, 2001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Soubor námětů úkolů a zajímavostí k přírodovědnému učivu pro 5.ročník; </a:t>
            </a:r>
            <a:r>
              <a:rPr lang="cs-CZ" dirty="0" err="1" smtClean="0"/>
              <a:t>Mühlhauserová</a:t>
            </a:r>
            <a:r>
              <a:rPr lang="cs-CZ" dirty="0" smtClean="0"/>
              <a:t>, 2004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cs-CZ" dirty="0" smtClean="0"/>
              <a:t>Přírodověda 5; učebnice pro  5.ročník základní školy Člověk a jeho svět; </a:t>
            </a:r>
            <a:r>
              <a:rPr lang="cs-CZ" dirty="0" err="1" smtClean="0"/>
              <a:t>Matyášek</a:t>
            </a:r>
            <a:r>
              <a:rPr lang="cs-CZ" dirty="0" smtClean="0"/>
              <a:t>, Štiková, Trna, </a:t>
            </a:r>
            <a:r>
              <a:rPr lang="cs-CZ" dirty="0" err="1" smtClean="0"/>
              <a:t>nakl</a:t>
            </a:r>
            <a:r>
              <a:rPr lang="cs-CZ" dirty="0" smtClean="0"/>
              <a:t>. Nová škola 2010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Obr. na snímku č.2 :  </a:t>
            </a:r>
            <a:r>
              <a:rPr lang="cs-CZ" dirty="0" err="1" smtClean="0"/>
              <a:t>sken</a:t>
            </a:r>
            <a:r>
              <a:rPr lang="cs-CZ" dirty="0" smtClean="0"/>
              <a:t> z učebnice  Přírodověda 5, učebnice pro 5.ročník základní školy Člověk a jeho svět, </a:t>
            </a:r>
            <a:r>
              <a:rPr lang="cs-CZ" dirty="0" err="1" smtClean="0"/>
              <a:t>Matyášek</a:t>
            </a:r>
            <a:r>
              <a:rPr lang="cs-CZ" dirty="0" smtClean="0"/>
              <a:t>, Štiková, Trna, Nová škola 2010 str. 64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Obr. na pozadí všech snímků  a na snímku č.2: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cmis.cz</a:t>
            </a:r>
            <a:r>
              <a:rPr lang="cs-CZ" dirty="0" smtClean="0">
                <a:hlinkClick r:id="rId2"/>
              </a:rPr>
              <a:t>/dum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http://content10.bigoo.ws/</a:t>
            </a:r>
            <a:r>
              <a:rPr lang="cs-CZ" dirty="0" err="1" smtClean="0">
                <a:hlinkClick r:id="rId3"/>
              </a:rPr>
              <a:t>content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gif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babies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babies</a:t>
            </a:r>
            <a:r>
              <a:rPr lang="cs-CZ" dirty="0" smtClean="0">
                <a:hlinkClick r:id="rId3"/>
              </a:rPr>
              <a:t>_56.gif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Snímek č.7 :  stažené video Byl jednou jeden život – zrození</a:t>
            </a:r>
            <a:br>
              <a:rPr lang="cs-CZ" dirty="0" smtClean="0"/>
            </a:br>
            <a:r>
              <a:rPr lang="cs-CZ" dirty="0" smtClean="0"/>
              <a:t>http://www.</a:t>
            </a:r>
            <a:r>
              <a:rPr lang="cs-CZ" dirty="0" err="1" smtClean="0"/>
              <a:t>ceskatelevize.cz</a:t>
            </a:r>
            <a:r>
              <a:rPr lang="cs-CZ" dirty="0" smtClean="0"/>
              <a:t>/porady/872965-byl-jednou-jeden-</a:t>
            </a:r>
            <a:r>
              <a:rPr lang="cs-CZ" dirty="0" err="1" smtClean="0"/>
              <a:t>zivot</a:t>
            </a:r>
            <a:r>
              <a:rPr lang="cs-CZ" dirty="0" smtClean="0"/>
              <a:t>/290330753110002-zrozeni/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2411413" y="333375"/>
            <a:ext cx="41163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u="sng" dirty="0">
                <a:latin typeface="Comic Sans MS" pitchFamily="66" charset="0"/>
              </a:rPr>
              <a:t>Rozmnožovací soustava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50825" y="836613"/>
            <a:ext cx="856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Všechny živé organizmy mají schopnost se rozmnožovat, což umožňuje rozmnožovací soustava. Ke vzniku nového života je nutné spojení ženské pohlavní buňky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vajíčka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b="1" dirty="0"/>
              <a:t>mužské pohlavní buňky </a:t>
            </a:r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spermie</a:t>
            </a:r>
            <a:r>
              <a:rPr lang="cs-CZ" dirty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1586" y="1570725"/>
            <a:ext cx="28797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NA  ZAMYŠLENÍ :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51520" y="2011149"/>
            <a:ext cx="44656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 b="1" dirty="0"/>
              <a:t>Proč  je důležité, aby se všechny živé organizmy rozmnožovaly?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/>
              <a:t>K jakým tělesným změnám dochází v období puberty?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/>
              <a:t>V období dospívání přebíráme od dospělých některé zlozvyky. Jaké? Považuješ tyto zlozvyky za správné?</a:t>
            </a:r>
          </a:p>
          <a:p>
            <a:pPr>
              <a:buFont typeface="Wingdings" pitchFamily="2" charset="2"/>
              <a:buChar char="v"/>
            </a:pPr>
            <a:r>
              <a:rPr lang="cs-CZ" sz="2000" b="1" dirty="0"/>
              <a:t>Co chápeš pod pojmem „rozumné chování“?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288" y="4868863"/>
            <a:ext cx="28813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ŘEŠENÍ: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0825" y="5300663"/>
            <a:ext cx="439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Bez této schopnosti by vyhynuli.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50825" y="5589588"/>
            <a:ext cx="87137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Dívka – růst prsů a prsních žláz, ochlupení, rozšíření boků.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    Chlapec </a:t>
            </a:r>
            <a:r>
              <a:rPr lang="cs-CZ" b="1" dirty="0">
                <a:solidFill>
                  <a:srgbClr val="FF0000"/>
                </a:solidFill>
              </a:rPr>
              <a:t>– růst vousů, chlupů,rozšíření ramen, zvětšení penisu</a:t>
            </a:r>
            <a:r>
              <a:rPr lang="cs-CZ" dirty="0"/>
              <a:t>.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51520" y="6165304"/>
            <a:ext cx="6697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Kouření, pití alkoholu, drogy.</a:t>
            </a:r>
          </a:p>
        </p:txBody>
      </p:sp>
      <p:pic>
        <p:nvPicPr>
          <p:cNvPr id="6" name="Obrázek 13" descr="děloha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-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082290">
            <a:off x="4450289" y="2391645"/>
            <a:ext cx="43529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11" descr="babies_5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91233">
            <a:off x="6469904" y="4498028"/>
            <a:ext cx="2085975" cy="2219325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8742" y="33265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>
                <a:latin typeface="Comic Sans MS" pitchFamily="66" charset="0"/>
                <a:cs typeface="Arial" charset="0"/>
              </a:rPr>
              <a:t>Dokážeš správně doplnit věty </a:t>
            </a:r>
            <a:r>
              <a:rPr lang="cs-CZ" sz="2400" b="1" u="sng" dirty="0" smtClean="0">
                <a:latin typeface="Comic Sans MS" pitchFamily="66" charset="0"/>
                <a:cs typeface="Arial" charset="0"/>
              </a:rPr>
              <a:t>?</a:t>
            </a:r>
            <a:br>
              <a:rPr lang="cs-CZ" sz="2400" b="1" u="sng" dirty="0" smtClean="0">
                <a:latin typeface="Comic Sans MS" pitchFamily="66" charset="0"/>
                <a:cs typeface="Arial" charset="0"/>
              </a:rPr>
            </a:br>
            <a:r>
              <a:rPr lang="cs-CZ" sz="2400" b="1" dirty="0" smtClean="0">
                <a:latin typeface="Comic Sans MS" pitchFamily="66" charset="0"/>
                <a:cs typeface="Arial" charset="0"/>
              </a:rPr>
              <a:t> </a:t>
            </a:r>
            <a:r>
              <a:rPr lang="cs-CZ" sz="2000" b="1" dirty="0">
                <a:latin typeface="Comic Sans MS" pitchFamily="66" charset="0"/>
                <a:cs typeface="Arial" charset="0"/>
              </a:rPr>
              <a:t>Potřebuješ-li nápovědu, klikni myší.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7601" y="1268760"/>
            <a:ext cx="8208912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Ženské pohlavní orgány se nazývají  …………………………………………., ve kterých dozrávají pohlavní buňky zvané ………………………………………………… .</a:t>
            </a:r>
            <a:br>
              <a:rPr lang="cs-CZ" b="1" dirty="0" smtClean="0"/>
            </a:br>
            <a:r>
              <a:rPr lang="cs-CZ" b="1" dirty="0" smtClean="0"/>
              <a:t>Mužské pohlavní orgány jsou …………………………………………………., ve kterých se vytvářejí mužské pohlavní buňky zvané …………………………………………………. .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Aby v těle matky vznikl zárodek, musí splynout ………………………………………………. se </a:t>
            </a:r>
            <a:br>
              <a:rPr lang="cs-CZ" b="1" dirty="0" smtClean="0"/>
            </a:br>
            <a:r>
              <a:rPr lang="cs-CZ" b="1" dirty="0" smtClean="0"/>
              <a:t>………………………………………. .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Na konci 9.měsíce po oplození dochází k …………………………………… , kdy malý človíček přichází na svět.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38393" y="612091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vaječníky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662" y="614484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vajíčka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76642" y="5757162"/>
            <a:ext cx="120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varlata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34673" y="6113977"/>
            <a:ext cx="115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spermie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4921" y="5763317"/>
            <a:ext cx="198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vajíčko se spermií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961180" y="611397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porodu</a:t>
            </a:r>
            <a:endParaRPr lang="cs-CZ" dirty="0"/>
          </a:p>
        </p:txBody>
      </p:sp>
      <p:sp>
        <p:nvSpPr>
          <p:cNvPr id="8" name="Slza 7"/>
          <p:cNvSpPr/>
          <p:nvPr/>
        </p:nvSpPr>
        <p:spPr>
          <a:xfrm>
            <a:off x="251520" y="5517232"/>
            <a:ext cx="4824536" cy="1152128"/>
          </a:xfrm>
          <a:prstGeom prst="teardrop">
            <a:avLst>
              <a:gd name="adj" fmla="val 117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2975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42267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>
                <a:latin typeface="Comic Sans MS" pitchFamily="66" charset="0"/>
                <a:cs typeface="Arial" charset="0"/>
              </a:rPr>
              <a:t>Porovnej, čím se obvykle vyznačuje muž a čím žena.</a:t>
            </a:r>
            <a:br>
              <a:rPr lang="cs-CZ" sz="2400" b="1" u="sng" dirty="0">
                <a:latin typeface="Comic Sans MS" pitchFamily="66" charset="0"/>
                <a:cs typeface="Arial" charset="0"/>
              </a:rPr>
            </a:br>
            <a:r>
              <a:rPr lang="cs-CZ" sz="2000" b="1" dirty="0">
                <a:latin typeface="Comic Sans MS" pitchFamily="66" charset="0"/>
                <a:cs typeface="Arial" charset="0"/>
              </a:rPr>
              <a:t>Spoj čarami, co k sobě patří.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813" y="275650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  <a:latin typeface="+mj-lt"/>
              </a:rPr>
              <a:t>ŽENA</a:t>
            </a:r>
            <a:endParaRPr lang="cs-CZ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40770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MUŽ</a:t>
            </a:r>
            <a:endParaRPr lang="cs-CZ" sz="28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64088" y="19075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hrubší hlas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64213" y="258318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menší sílu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85524" y="329450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vyvinutější prsa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85524" y="3908848"/>
            <a:ext cx="278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větší zájem o módu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77572" y="4600292"/>
            <a:ext cx="274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má větší zájem o fotbal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36638" y="530708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obvykle pečuje o děti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436638" y="5877272"/>
            <a:ext cx="31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někdy si nechává narůst vousy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41902" y="1695646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368018" y="4600292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460432" y="5893003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341902" y="2465230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341902" y="3278715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368018" y="3969350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368018" y="5307085"/>
            <a:ext cx="3600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Ž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705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317847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latin typeface="Comic Sans MS" pitchFamily="66" charset="0"/>
                <a:cs typeface="Arial" charset="0"/>
              </a:rPr>
              <a:t>Vyber jednu z možností, podtrhni ji, či zakroužkuj.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268760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i="1" dirty="0" smtClean="0">
                <a:solidFill>
                  <a:srgbClr val="002060"/>
                </a:solidFill>
              </a:rPr>
              <a:t>( </a:t>
            </a:r>
            <a:r>
              <a:rPr lang="cs-CZ" sz="2400" b="1" i="1" dirty="0">
                <a:solidFill>
                  <a:srgbClr val="C00000"/>
                </a:solidFill>
              </a:rPr>
              <a:t>Od počátku do konce našeho života </a:t>
            </a:r>
            <a:r>
              <a:rPr lang="cs-CZ" sz="2400" b="1" dirty="0" smtClean="0"/>
              <a:t>/ </a:t>
            </a:r>
            <a:r>
              <a:rPr lang="cs-CZ" sz="2400" b="1" i="1" dirty="0" smtClean="0">
                <a:solidFill>
                  <a:srgbClr val="C00000"/>
                </a:solidFill>
              </a:rPr>
              <a:t>od začátku do konce školní docházky</a:t>
            </a:r>
            <a:r>
              <a:rPr lang="cs-CZ" sz="2400" b="1" dirty="0" smtClean="0"/>
              <a:t>) rosteme a vyvíjíme se.</a:t>
            </a:r>
            <a:br>
              <a:rPr lang="cs-CZ" sz="2400" b="1" dirty="0" smtClean="0"/>
            </a:br>
            <a:r>
              <a:rPr lang="cs-CZ" sz="2400" b="1" dirty="0" smtClean="0"/>
              <a:t>Vývojovými změnami prochází (</a:t>
            </a:r>
            <a:r>
              <a:rPr lang="cs-CZ" sz="2400" b="1" i="1" dirty="0">
                <a:solidFill>
                  <a:srgbClr val="C00000"/>
                </a:solidFill>
              </a:rPr>
              <a:t>vnější stavba našeho těla, ale i vnitřní orgánové soustavy</a:t>
            </a:r>
            <a:r>
              <a:rPr lang="cs-CZ" sz="2400" b="1" dirty="0" smtClean="0"/>
              <a:t> / </a:t>
            </a:r>
            <a:r>
              <a:rPr lang="cs-CZ" sz="2400" b="1" i="1" dirty="0">
                <a:solidFill>
                  <a:srgbClr val="C00000"/>
                </a:solidFill>
              </a:rPr>
              <a:t>pouze vnější stavba našeho těla </a:t>
            </a:r>
            <a:r>
              <a:rPr lang="cs-CZ" sz="2400" b="1" dirty="0" smtClean="0"/>
              <a:t>). V jednotlivých etapách života proto ( </a:t>
            </a:r>
            <a:r>
              <a:rPr lang="cs-CZ" sz="2400" b="1" i="1" dirty="0">
                <a:solidFill>
                  <a:srgbClr val="C00000"/>
                </a:solidFill>
              </a:rPr>
              <a:t>jsou</a:t>
            </a:r>
            <a:r>
              <a:rPr lang="cs-CZ" sz="2400" b="1" dirty="0" smtClean="0"/>
              <a:t> / </a:t>
            </a:r>
            <a:r>
              <a:rPr lang="cs-CZ" sz="2400" b="1" i="1" dirty="0">
                <a:solidFill>
                  <a:srgbClr val="C00000"/>
                </a:solidFill>
              </a:rPr>
              <a:t>nejsou</a:t>
            </a:r>
            <a:r>
              <a:rPr lang="cs-CZ" sz="2400" b="1" dirty="0" smtClean="0"/>
              <a:t> ) odlišné naše potřeby a životní projevy, např. přijímání potravy, pohyb apod.</a:t>
            </a:r>
            <a:endParaRPr lang="cs-CZ" sz="2400" b="1" dirty="0"/>
          </a:p>
        </p:txBody>
      </p:sp>
      <p:sp>
        <p:nvSpPr>
          <p:cNvPr id="4" name="Ovál 3"/>
          <p:cNvSpPr/>
          <p:nvPr/>
        </p:nvSpPr>
        <p:spPr>
          <a:xfrm>
            <a:off x="755576" y="1268760"/>
            <a:ext cx="4536504" cy="720080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4608004" y="2398827"/>
            <a:ext cx="4068452" cy="720080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467544" y="2893879"/>
            <a:ext cx="3528392" cy="720080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5268160" y="3613958"/>
            <a:ext cx="792088" cy="463113"/>
          </a:xfrm>
          <a:prstGeom prst="ellipse">
            <a:avLst/>
          </a:prstGeom>
          <a:noFill/>
          <a:ln w="317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854397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9096"/>
              </p:ext>
            </p:extLst>
          </p:nvPr>
        </p:nvGraphicFramePr>
        <p:xfrm>
          <a:off x="1439403" y="383345"/>
          <a:ext cx="6480710" cy="3687821"/>
        </p:xfrm>
        <a:graphic>
          <a:graphicData uri="http://schemas.openxmlformats.org/drawingml/2006/table">
            <a:tbl>
              <a:tblPr firstRow="1" firstCol="1" bandRow="1"/>
              <a:tblGrid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</a:tblGrid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20950" y="2320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271" y="15251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latin typeface="Comic Sans MS" pitchFamily="66" charset="0"/>
                <a:cs typeface="Arial" charset="0"/>
              </a:rPr>
              <a:t>Křížovka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271" y="4549311"/>
            <a:ext cx="77051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Rozvíjí se řeč, napodobuje dospělé, učí se udržovat čistotu.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Poprvé se samostatně nadechne.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Připravuje se na budoucí povolání, dozrává fyzicky i duševně.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Vykonává povolání, zakládá rodinu a stará se o děti.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Odchází do důchodu.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Vysloví první slůvka.</a:t>
            </a:r>
          </a:p>
          <a:p>
            <a:pPr marL="342900" indent="-342900">
              <a:buAutoNum type="arabicPeriod"/>
            </a:pPr>
            <a:r>
              <a:rPr lang="cs-CZ" b="1" dirty="0" smtClean="0"/>
              <a:t>Chodí do školy.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12976" y="6395970"/>
            <a:ext cx="619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Tajenka :</a:t>
            </a:r>
            <a:r>
              <a:rPr lang="cs-CZ" dirty="0" smtClean="0"/>
              <a:t> Které vývojové období v křížovce chybí</a:t>
            </a:r>
            <a:r>
              <a:rPr lang="cs-CZ" b="1" dirty="0" smtClean="0"/>
              <a:t>      _ _ _ _ _ _ _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014971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116632"/>
            <a:ext cx="7416824" cy="4616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>
                <a:latin typeface="Comic Sans MS" pitchFamily="66" charset="0"/>
                <a:cs typeface="Arial" charset="0"/>
              </a:rPr>
              <a:t>Byl jednou jeden život – část Zrození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19675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?v=beab8MaJr9k</a:t>
            </a:r>
            <a:r>
              <a:rPr lang="cs-CZ" dirty="0" smtClean="0"/>
              <a:t>   1.část</a:t>
            </a:r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?v=1i2ycyrEYk0</a:t>
            </a:r>
            <a:r>
              <a:rPr lang="cs-CZ" dirty="0" smtClean="0"/>
              <a:t>      2.část</a:t>
            </a:r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?v=ycnUoPAMGG4&amp;feature=</a:t>
            </a:r>
            <a:r>
              <a:rPr lang="cs-CZ" dirty="0" err="1" smtClean="0">
                <a:hlinkClick r:id="rId4"/>
              </a:rPr>
              <a:t>fvst</a:t>
            </a:r>
            <a:r>
              <a:rPr lang="cs-CZ" dirty="0" smtClean="0"/>
              <a:t>     3.část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7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260648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 smtClean="0">
                <a:latin typeface="Comic Sans MS" pitchFamily="66" charset="0"/>
                <a:cs typeface="Arial" charset="0"/>
              </a:rPr>
              <a:t>Metodický list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764704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Tento digitální učební materiál je určen pro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5.třídu Přírodověda, oblast Lidské tělo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V několika cvičeních opakuje základní znalosti o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rozmnožovací soustavě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Je vhodný pro práci s interaktivní tabulí a popisovačem.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č.2 </a:t>
            </a:r>
            <a:r>
              <a:rPr lang="cs-CZ" dirty="0" smtClean="0"/>
              <a:t>:  žáci si společně s učitelem zopakují základní pojmy z tématu Rozmnožovací soustava; na klik myší se objeví otázky k zamyšlení a diskusi, na postupné klikání myší se objeví možné odpovědi; odpověď na poslední otázku je individuální, nechávám zde prostor pro diskusi žáků a učitele. K těmto otázkám lze přidat další typu : Co si  představuješ pod pojmem sexuální zneužívání dětí?, Komu se svěříš, budeš-li se cítit ohrožen?, Jaké nebezpeční skýtají dárky nebo pozvání od neznámého člověka? apod.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č.3 </a:t>
            </a:r>
            <a:r>
              <a:rPr lang="cs-CZ" dirty="0" smtClean="0"/>
              <a:t>:  žáci doplní text vhodnými slovy, nejsou-li si jisti, klikem myši odstraníte obrazec, pod ním jsou ukryty správné výrazy, ale  nikoli ve správném pořadí ( správné pořadí : vaječníky, vajíčka, varlata, spermie, vajíčko se spermií, porodu).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č.4 </a:t>
            </a:r>
            <a:r>
              <a:rPr lang="cs-CZ" dirty="0" smtClean="0"/>
              <a:t>:  žáci spojují výrazy, které spolu souvisí; klikem myši zobrazíte správné odpovědi. Tuto část lze dále rozšířit o diskusi na téma chování gentlemana, jaké vlastnosti by měla mít správná dívka.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č.5 </a:t>
            </a:r>
            <a:r>
              <a:rPr lang="cs-CZ" dirty="0" smtClean="0"/>
              <a:t>:  jednoduchá úloha na  vytvoření smysluplného textu, žáci zakroužkují nebo podtrhnou vhodné výrazy. Doporučuji podtržení, klikem myši se totiž zobrazí správné odpovědi v oválu.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04664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č.6 </a:t>
            </a:r>
            <a:r>
              <a:rPr lang="cs-CZ" dirty="0" smtClean="0"/>
              <a:t>: žáci doplní podle nápovědy křížovku, zjistí tajenku (dospělý). I zde se nabízí možnost diskuse – Co to znamená být dospělý? Jaká je tvoje představa o dospělosti? Řešení křížovky níže.</a:t>
            </a:r>
          </a:p>
          <a:p>
            <a:pPr>
              <a:spcAft>
                <a:spcPts val="1200"/>
              </a:spcAft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Snímek č.7 </a:t>
            </a:r>
            <a:r>
              <a:rPr lang="cs-CZ" dirty="0" smtClean="0"/>
              <a:t>:  v případě časových možností je  na tomto snímku video „</a:t>
            </a:r>
            <a:r>
              <a:rPr lang="cs-CZ" b="1" i="1" dirty="0" smtClean="0"/>
              <a:t>Byl jednou jeden život – Zrození</a:t>
            </a:r>
            <a:r>
              <a:rPr lang="cs-CZ" dirty="0" smtClean="0"/>
              <a:t>“.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9096"/>
              </p:ext>
            </p:extLst>
          </p:nvPr>
        </p:nvGraphicFramePr>
        <p:xfrm>
          <a:off x="1187624" y="2276872"/>
          <a:ext cx="6480720" cy="3687821"/>
        </p:xfrm>
        <a:graphic>
          <a:graphicData uri="http://schemas.openxmlformats.org/drawingml/2006/table">
            <a:tbl>
              <a:tblPr firstRow="1" firstCol="1" bandRow="1"/>
              <a:tblGrid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090"/>
                <a:gridCol w="341100"/>
              </a:tblGrid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Ý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  <a:endParaRPr lang="cs-CZ" sz="1800" b="1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567</Words>
  <Application>Microsoft Office PowerPoint</Application>
  <PresentationFormat>Předvádění na obrazovce (4:3)</PresentationFormat>
  <Paragraphs>341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a mateřská škola Aš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Martínek Jiří</dc:creator>
  <cp:lastModifiedBy>Hana Horečková</cp:lastModifiedBy>
  <cp:revision>43</cp:revision>
  <dcterms:created xsi:type="dcterms:W3CDTF">2012-03-14T19:09:21Z</dcterms:created>
  <dcterms:modified xsi:type="dcterms:W3CDTF">2020-04-27T10:22:34Z</dcterms:modified>
</cp:coreProperties>
</file>