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56" r:id="rId2"/>
    <p:sldId id="263" r:id="rId3"/>
    <p:sldId id="264" r:id="rId4"/>
    <p:sldId id="266" r:id="rId5"/>
    <p:sldId id="265" r:id="rId6"/>
    <p:sldId id="267" r:id="rId7"/>
    <p:sldId id="268" r:id="rId8"/>
    <p:sldId id="269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5D3A"/>
    <a:srgbClr val="F61B04"/>
    <a:srgbClr val="E4E434"/>
    <a:srgbClr val="792D9B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265" autoAdjust="0"/>
    <p:restoredTop sz="94494" autoAdjust="0"/>
  </p:normalViewPr>
  <p:slideViewPr>
    <p:cSldViewPr>
      <p:cViewPr>
        <p:scale>
          <a:sx n="76" d="100"/>
          <a:sy n="76" d="100"/>
        </p:scale>
        <p:origin x="-972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7F3AB3-0718-4624-B441-E567A8F0AB56}" type="doc">
      <dgm:prSet loTypeId="urn:microsoft.com/office/officeart/2005/8/layout/target3" loCatId="relationship" qsTypeId="urn:microsoft.com/office/officeart/2005/8/quickstyle/simple5" qsCatId="simple" csTypeId="urn:microsoft.com/office/officeart/2005/8/colors/accent1_2#1" csCatId="accent1" phldr="1"/>
      <dgm:spPr/>
      <dgm:t>
        <a:bodyPr/>
        <a:lstStyle/>
        <a:p>
          <a:endParaRPr lang="cs-CZ"/>
        </a:p>
      </dgm:t>
    </dgm:pt>
    <dgm:pt modelId="{B651F6E3-6281-48DB-9319-2AEAFDAE7572}">
      <dgm:prSet custT="1"/>
      <dgm:spPr>
        <a:xfrm>
          <a:off x="1273857" y="815268"/>
          <a:ext cx="6498543" cy="1477674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pPr algn="l" rtl="0"/>
          <a:r>
            <a:rPr lang="cs-CZ" sz="2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NÁZEV:</a:t>
          </a:r>
          <a:r>
            <a:rPr lang="cs-CZ" sz="2000" baseline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VY_32_INOVACE_19_M7_ZLOMKOVÁ ZEĎ</a:t>
          </a:r>
          <a:endParaRPr lang="cs-CZ" sz="2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A571E265-742E-411A-ABCF-E39FDBC7528A}" type="parTrans" cxnId="{7BC66EC3-EBD6-4F3A-99ED-9D25F66FFA51}">
      <dgm:prSet/>
      <dgm:spPr/>
      <dgm:t>
        <a:bodyPr/>
        <a:lstStyle/>
        <a:p>
          <a:endParaRPr lang="cs-CZ"/>
        </a:p>
      </dgm:t>
    </dgm:pt>
    <dgm:pt modelId="{E33260FE-399D-481C-B2D6-3B35DD16DC84}" type="sibTrans" cxnId="{7BC66EC3-EBD6-4F3A-99ED-9D25F66FFA51}">
      <dgm:prSet/>
      <dgm:spPr/>
      <dgm:t>
        <a:bodyPr/>
        <a:lstStyle/>
        <a:p>
          <a:endParaRPr lang="cs-CZ"/>
        </a:p>
      </dgm:t>
    </dgm:pt>
    <dgm:pt modelId="{D1D4F407-5343-4D3F-B5B9-D407B03CAEB4}">
      <dgm:prSet custT="1"/>
      <dgm:spPr>
        <a:xfrm>
          <a:off x="1258000" y="0"/>
          <a:ext cx="6498543" cy="2547714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pPr algn="l" rtl="0"/>
          <a:r>
            <a:rPr lang="cs-CZ" sz="2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NÁZEV ŠKOLY</a:t>
          </a:r>
          <a:r>
            <a:rPr lang="cs-CZ" sz="200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: Základní škola Kolín V., Mnichovická 62</a:t>
          </a:r>
          <a:endParaRPr lang="cs-CZ" sz="2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FB3E2B41-81AD-4068-9354-4B764E7CC2F7}" type="parTrans" cxnId="{14367CC6-B9B1-40CF-BBB3-C17F79391DAE}">
      <dgm:prSet/>
      <dgm:spPr/>
      <dgm:t>
        <a:bodyPr/>
        <a:lstStyle/>
        <a:p>
          <a:endParaRPr lang="cs-CZ"/>
        </a:p>
      </dgm:t>
    </dgm:pt>
    <dgm:pt modelId="{878E4EBE-18EA-43B6-B589-1210E1E4CF6A}" type="sibTrans" cxnId="{14367CC6-B9B1-40CF-BBB3-C17F79391DAE}">
      <dgm:prSet/>
      <dgm:spPr/>
      <dgm:t>
        <a:bodyPr/>
        <a:lstStyle/>
        <a:p>
          <a:endParaRPr lang="cs-CZ"/>
        </a:p>
      </dgm:t>
    </dgm:pt>
    <dgm:pt modelId="{D1B46980-6531-4606-95E6-44980827E919}">
      <dgm:prSet custT="1"/>
      <dgm:spPr>
        <a:xfrm>
          <a:off x="1273857" y="407634"/>
          <a:ext cx="6498543" cy="2012694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pPr algn="l" rtl="0"/>
          <a:r>
            <a:rPr lang="cs-CZ" sz="2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AUTOR: Ing. Martina Šťastná</a:t>
          </a:r>
          <a:endParaRPr lang="cs-CZ" sz="2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4F7B2CF5-A270-4D61-A510-1C1C5A4DCD3B}" type="parTrans" cxnId="{AB906E97-3CD9-4E05-91AE-864F8E394536}">
      <dgm:prSet/>
      <dgm:spPr/>
      <dgm:t>
        <a:bodyPr/>
        <a:lstStyle/>
        <a:p>
          <a:endParaRPr lang="cs-CZ"/>
        </a:p>
      </dgm:t>
    </dgm:pt>
    <dgm:pt modelId="{CFF69701-2866-4EF5-BFB5-F3F9B72EB817}" type="sibTrans" cxnId="{AB906E97-3CD9-4E05-91AE-864F8E394536}">
      <dgm:prSet/>
      <dgm:spPr/>
      <dgm:t>
        <a:bodyPr/>
        <a:lstStyle/>
        <a:p>
          <a:endParaRPr lang="cs-CZ"/>
        </a:p>
      </dgm:t>
    </dgm:pt>
    <dgm:pt modelId="{D8197B8C-B260-4A16-BDF4-0947B075E274}">
      <dgm:prSet custT="1"/>
      <dgm:spPr>
        <a:xfrm>
          <a:off x="1273857" y="1222902"/>
          <a:ext cx="6498543" cy="942654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pPr algn="l" rtl="0"/>
          <a:r>
            <a:rPr lang="cs-CZ" sz="2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TEMA: ZLOMKOVÁ ZEĎ</a:t>
          </a:r>
          <a:endParaRPr lang="cs-CZ" sz="2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51C5993D-B262-45E6-B66E-76BC9D6D883D}" type="parTrans" cxnId="{EDF6FE6B-9DBE-4D7B-B8FD-7098875B4EED}">
      <dgm:prSet/>
      <dgm:spPr/>
      <dgm:t>
        <a:bodyPr/>
        <a:lstStyle/>
        <a:p>
          <a:endParaRPr lang="cs-CZ"/>
        </a:p>
      </dgm:t>
    </dgm:pt>
    <dgm:pt modelId="{1AEC7F05-E0FE-459C-BD47-224AC9D7BEE4}" type="sibTrans" cxnId="{EDF6FE6B-9DBE-4D7B-B8FD-7098875B4EED}">
      <dgm:prSet/>
      <dgm:spPr/>
      <dgm:t>
        <a:bodyPr/>
        <a:lstStyle/>
        <a:p>
          <a:endParaRPr lang="cs-CZ"/>
        </a:p>
      </dgm:t>
    </dgm:pt>
    <dgm:pt modelId="{4C35D32F-0EAB-4CD7-82EE-45574DC2A586}">
      <dgm:prSet custT="1"/>
      <dgm:spPr>
        <a:xfrm>
          <a:off x="1273857" y="1630536"/>
          <a:ext cx="6498543" cy="407634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pPr algn="l" rtl="0"/>
          <a:r>
            <a:rPr lang="cs-CZ" sz="2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ČÍSLO PROJEKTU:</a:t>
          </a:r>
          <a:endParaRPr lang="cs-CZ" sz="2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A15F02C0-547C-48B3-9D05-E7F145EBF3C4}" type="parTrans" cxnId="{2221FB34-310D-4638-ACAE-9ACC709E4926}">
      <dgm:prSet/>
      <dgm:spPr/>
      <dgm:t>
        <a:bodyPr/>
        <a:lstStyle/>
        <a:p>
          <a:endParaRPr lang="cs-CZ"/>
        </a:p>
      </dgm:t>
    </dgm:pt>
    <dgm:pt modelId="{8C5711BF-38F0-4590-B6BC-B3119A33CA2E}" type="sibTrans" cxnId="{2221FB34-310D-4638-ACAE-9ACC709E4926}">
      <dgm:prSet/>
      <dgm:spPr/>
      <dgm:t>
        <a:bodyPr/>
        <a:lstStyle/>
        <a:p>
          <a:endParaRPr lang="cs-CZ"/>
        </a:p>
      </dgm:t>
    </dgm:pt>
    <dgm:pt modelId="{333A1088-737F-45CB-B68E-254E46348037}" type="pres">
      <dgm:prSet presAssocID="{757F3AB3-0718-4624-B441-E567A8F0AB5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5ABB229-8D3B-4694-996A-96F23CF14429}" type="pres">
      <dgm:prSet presAssocID="{D1D4F407-5343-4D3F-B5B9-D407B03CAEB4}" presName="circle1" presStyleLbl="node1" presStyleIdx="0" presStyleCnt="5"/>
      <dgm:spPr>
        <a:xfrm>
          <a:off x="0" y="0"/>
          <a:ext cx="2547714" cy="254771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cs-CZ"/>
        </a:p>
      </dgm:t>
    </dgm:pt>
    <dgm:pt modelId="{F41139FD-01EE-4571-8B17-4FB00FC51163}" type="pres">
      <dgm:prSet presAssocID="{D1D4F407-5343-4D3F-B5B9-D407B03CAEB4}" presName="space" presStyleCnt="0"/>
      <dgm:spPr/>
      <dgm:t>
        <a:bodyPr/>
        <a:lstStyle/>
        <a:p>
          <a:endParaRPr lang="cs-CZ"/>
        </a:p>
      </dgm:t>
    </dgm:pt>
    <dgm:pt modelId="{D005CE8C-CC26-4C3E-AC11-E15060ECD759}" type="pres">
      <dgm:prSet presAssocID="{D1D4F407-5343-4D3F-B5B9-D407B03CAEB4}" presName="rect1" presStyleLbl="alignAcc1" presStyleIdx="0" presStyleCnt="5" custLinFactNeighborX="1555" custLinFactNeighborY="-9756"/>
      <dgm:spPr/>
      <dgm:t>
        <a:bodyPr/>
        <a:lstStyle/>
        <a:p>
          <a:endParaRPr lang="cs-CZ"/>
        </a:p>
      </dgm:t>
    </dgm:pt>
    <dgm:pt modelId="{2C702D82-9B77-49B7-9568-BB8EB47C3372}" type="pres">
      <dgm:prSet presAssocID="{D1B46980-6531-4606-95E6-44980827E919}" presName="vertSpace2" presStyleLbl="node1" presStyleIdx="0" presStyleCnt="5"/>
      <dgm:spPr/>
      <dgm:t>
        <a:bodyPr/>
        <a:lstStyle/>
        <a:p>
          <a:endParaRPr lang="cs-CZ"/>
        </a:p>
      </dgm:t>
    </dgm:pt>
    <dgm:pt modelId="{A52A0455-90FF-4808-ABD0-F02540D31D5A}" type="pres">
      <dgm:prSet presAssocID="{D1B46980-6531-4606-95E6-44980827E919}" presName="circle2" presStyleLbl="node1" presStyleIdx="1" presStyleCnt="5"/>
      <dgm:spPr>
        <a:xfrm>
          <a:off x="267509" y="407634"/>
          <a:ext cx="2012694" cy="201269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cs-CZ"/>
        </a:p>
      </dgm:t>
    </dgm:pt>
    <dgm:pt modelId="{6140AFEC-043D-4C43-A2F9-D0F5331DF3A3}" type="pres">
      <dgm:prSet presAssocID="{D1B46980-6531-4606-95E6-44980827E919}" presName="rect2" presStyleLbl="alignAcc1" presStyleIdx="1" presStyleCnt="5"/>
      <dgm:spPr/>
      <dgm:t>
        <a:bodyPr/>
        <a:lstStyle/>
        <a:p>
          <a:endParaRPr lang="cs-CZ"/>
        </a:p>
      </dgm:t>
    </dgm:pt>
    <dgm:pt modelId="{9358AC05-5D7D-4327-9F80-1AD486AEA664}" type="pres">
      <dgm:prSet presAssocID="{B651F6E3-6281-48DB-9319-2AEAFDAE7572}" presName="vertSpace3" presStyleLbl="node1" presStyleIdx="1" presStyleCnt="5"/>
      <dgm:spPr/>
      <dgm:t>
        <a:bodyPr/>
        <a:lstStyle/>
        <a:p>
          <a:endParaRPr lang="cs-CZ"/>
        </a:p>
      </dgm:t>
    </dgm:pt>
    <dgm:pt modelId="{313FC574-E1CD-4FB4-B054-0B805CE0447D}" type="pres">
      <dgm:prSet presAssocID="{B651F6E3-6281-48DB-9319-2AEAFDAE7572}" presName="circle3" presStyleLbl="node1" presStyleIdx="2" presStyleCnt="5"/>
      <dgm:spPr>
        <a:xfrm>
          <a:off x="535019" y="815268"/>
          <a:ext cx="1477674" cy="147767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cs-CZ"/>
        </a:p>
      </dgm:t>
    </dgm:pt>
    <dgm:pt modelId="{619D679B-A015-4ECF-8348-D1034C574F40}" type="pres">
      <dgm:prSet presAssocID="{B651F6E3-6281-48DB-9319-2AEAFDAE7572}" presName="rect3" presStyleLbl="alignAcc1" presStyleIdx="2" presStyleCnt="5"/>
      <dgm:spPr/>
      <dgm:t>
        <a:bodyPr/>
        <a:lstStyle/>
        <a:p>
          <a:endParaRPr lang="cs-CZ"/>
        </a:p>
      </dgm:t>
    </dgm:pt>
    <dgm:pt modelId="{322283A8-4A27-4CDA-BAE3-F381106A9174}" type="pres">
      <dgm:prSet presAssocID="{D8197B8C-B260-4A16-BDF4-0947B075E274}" presName="vertSpace4" presStyleLbl="node1" presStyleIdx="2" presStyleCnt="5"/>
      <dgm:spPr/>
      <dgm:t>
        <a:bodyPr/>
        <a:lstStyle/>
        <a:p>
          <a:endParaRPr lang="cs-CZ"/>
        </a:p>
      </dgm:t>
    </dgm:pt>
    <dgm:pt modelId="{FFC9F71D-1B4F-4AD9-A4A6-86ADEFC8AF5C}" type="pres">
      <dgm:prSet presAssocID="{D8197B8C-B260-4A16-BDF4-0947B075E274}" presName="circle4" presStyleLbl="node1" presStyleIdx="3" presStyleCnt="5"/>
      <dgm:spPr>
        <a:xfrm>
          <a:off x="802529" y="1222902"/>
          <a:ext cx="942654" cy="94265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cs-CZ"/>
        </a:p>
      </dgm:t>
    </dgm:pt>
    <dgm:pt modelId="{25B08C86-7E15-44DC-BE7F-FFB55DD49D12}" type="pres">
      <dgm:prSet presAssocID="{D8197B8C-B260-4A16-BDF4-0947B075E274}" presName="rect4" presStyleLbl="alignAcc1" presStyleIdx="3" presStyleCnt="5"/>
      <dgm:spPr/>
      <dgm:t>
        <a:bodyPr/>
        <a:lstStyle/>
        <a:p>
          <a:endParaRPr lang="cs-CZ"/>
        </a:p>
      </dgm:t>
    </dgm:pt>
    <dgm:pt modelId="{76644BE8-9D7C-4C09-B250-3D10AF48CBB7}" type="pres">
      <dgm:prSet presAssocID="{4C35D32F-0EAB-4CD7-82EE-45574DC2A586}" presName="vertSpace5" presStyleLbl="node1" presStyleIdx="3" presStyleCnt="5"/>
      <dgm:spPr/>
      <dgm:t>
        <a:bodyPr/>
        <a:lstStyle/>
        <a:p>
          <a:endParaRPr lang="cs-CZ"/>
        </a:p>
      </dgm:t>
    </dgm:pt>
    <dgm:pt modelId="{EE85B701-7295-41C0-BA7A-34D3756A2AE6}" type="pres">
      <dgm:prSet presAssocID="{4C35D32F-0EAB-4CD7-82EE-45574DC2A586}" presName="circle5" presStyleLbl="node1" presStyleIdx="4" presStyleCnt="5"/>
      <dgm:spPr>
        <a:xfrm>
          <a:off x="1070039" y="1630536"/>
          <a:ext cx="407634" cy="40763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cs-CZ"/>
        </a:p>
      </dgm:t>
    </dgm:pt>
    <dgm:pt modelId="{8BEBB6EC-1DAA-4CAC-8A25-BC0FCBD5DBD5}" type="pres">
      <dgm:prSet presAssocID="{4C35D32F-0EAB-4CD7-82EE-45574DC2A586}" presName="rect5" presStyleLbl="alignAcc1" presStyleIdx="4" presStyleCnt="5" custLinFactNeighborX="343" custLinFactNeighborY="-11373"/>
      <dgm:spPr/>
      <dgm:t>
        <a:bodyPr/>
        <a:lstStyle/>
        <a:p>
          <a:endParaRPr lang="cs-CZ"/>
        </a:p>
      </dgm:t>
    </dgm:pt>
    <dgm:pt modelId="{AED2198E-93D5-4001-81B4-73124B309672}" type="pres">
      <dgm:prSet presAssocID="{D1D4F407-5343-4D3F-B5B9-D407B03CAEB4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E915AB-18AA-4053-B92C-3BFC9ED204BB}" type="pres">
      <dgm:prSet presAssocID="{D1B46980-6531-4606-95E6-44980827E919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B5E863-4638-4E1D-BFDE-399D028AC4ED}" type="pres">
      <dgm:prSet presAssocID="{B651F6E3-6281-48DB-9319-2AEAFDAE7572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A5FFA88-C948-4069-8E93-59FA12366E83}" type="pres">
      <dgm:prSet presAssocID="{D8197B8C-B260-4A16-BDF4-0947B075E274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90E4F0B-2866-4A3F-A3C7-2A14B1797930}" type="pres">
      <dgm:prSet presAssocID="{4C35D32F-0EAB-4CD7-82EE-45574DC2A586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DBFAB67-6DF2-4166-9A5D-2A37F9759A58}" type="presOf" srcId="{D8197B8C-B260-4A16-BDF4-0947B075E274}" destId="{5A5FFA88-C948-4069-8E93-59FA12366E83}" srcOrd="1" destOrd="0" presId="urn:microsoft.com/office/officeart/2005/8/layout/target3"/>
    <dgm:cxn modelId="{D542BF12-3576-4E47-9F67-514E5952A92C}" type="presOf" srcId="{B651F6E3-6281-48DB-9319-2AEAFDAE7572}" destId="{619D679B-A015-4ECF-8348-D1034C574F40}" srcOrd="0" destOrd="0" presId="urn:microsoft.com/office/officeart/2005/8/layout/target3"/>
    <dgm:cxn modelId="{D38F9D64-1563-421D-8971-6A5EAD8738DD}" type="presOf" srcId="{D1B46980-6531-4606-95E6-44980827E919}" destId="{2BE915AB-18AA-4053-B92C-3BFC9ED204BB}" srcOrd="1" destOrd="0" presId="urn:microsoft.com/office/officeart/2005/8/layout/target3"/>
    <dgm:cxn modelId="{E4A211E1-84D4-4C27-9689-AA5C2F1E0FB6}" type="presOf" srcId="{4C35D32F-0EAB-4CD7-82EE-45574DC2A586}" destId="{8BEBB6EC-1DAA-4CAC-8A25-BC0FCBD5DBD5}" srcOrd="0" destOrd="0" presId="urn:microsoft.com/office/officeart/2005/8/layout/target3"/>
    <dgm:cxn modelId="{14367CC6-B9B1-40CF-BBB3-C17F79391DAE}" srcId="{757F3AB3-0718-4624-B441-E567A8F0AB56}" destId="{D1D4F407-5343-4D3F-B5B9-D407B03CAEB4}" srcOrd="0" destOrd="0" parTransId="{FB3E2B41-81AD-4068-9354-4B764E7CC2F7}" sibTransId="{878E4EBE-18EA-43B6-B589-1210E1E4CF6A}"/>
    <dgm:cxn modelId="{213D70D2-5A18-45E0-AAC1-EC2DC745E3A9}" type="presOf" srcId="{D1D4F407-5343-4D3F-B5B9-D407B03CAEB4}" destId="{AED2198E-93D5-4001-81B4-73124B309672}" srcOrd="1" destOrd="0" presId="urn:microsoft.com/office/officeart/2005/8/layout/target3"/>
    <dgm:cxn modelId="{2221FB34-310D-4638-ACAE-9ACC709E4926}" srcId="{757F3AB3-0718-4624-B441-E567A8F0AB56}" destId="{4C35D32F-0EAB-4CD7-82EE-45574DC2A586}" srcOrd="4" destOrd="0" parTransId="{A15F02C0-547C-48B3-9D05-E7F145EBF3C4}" sibTransId="{8C5711BF-38F0-4590-B6BC-B3119A33CA2E}"/>
    <dgm:cxn modelId="{68AFB5FB-5299-4130-BE26-72EB253A43D0}" type="presOf" srcId="{D1B46980-6531-4606-95E6-44980827E919}" destId="{6140AFEC-043D-4C43-A2F9-D0F5331DF3A3}" srcOrd="0" destOrd="0" presId="urn:microsoft.com/office/officeart/2005/8/layout/target3"/>
    <dgm:cxn modelId="{DB85857D-6273-4A86-9B2A-F948AC01AF23}" type="presOf" srcId="{D8197B8C-B260-4A16-BDF4-0947B075E274}" destId="{25B08C86-7E15-44DC-BE7F-FFB55DD49D12}" srcOrd="0" destOrd="0" presId="urn:microsoft.com/office/officeart/2005/8/layout/target3"/>
    <dgm:cxn modelId="{EDF6FE6B-9DBE-4D7B-B8FD-7098875B4EED}" srcId="{757F3AB3-0718-4624-B441-E567A8F0AB56}" destId="{D8197B8C-B260-4A16-BDF4-0947B075E274}" srcOrd="3" destOrd="0" parTransId="{51C5993D-B262-45E6-B66E-76BC9D6D883D}" sibTransId="{1AEC7F05-E0FE-459C-BD47-224AC9D7BEE4}"/>
    <dgm:cxn modelId="{1A2FAB7F-ED76-48EE-A62E-712AB2DB82B8}" type="presOf" srcId="{D1D4F407-5343-4D3F-B5B9-D407B03CAEB4}" destId="{D005CE8C-CC26-4C3E-AC11-E15060ECD759}" srcOrd="0" destOrd="0" presId="urn:microsoft.com/office/officeart/2005/8/layout/target3"/>
    <dgm:cxn modelId="{B12AF07B-B47F-4A76-9095-CFE0931F15A5}" type="presOf" srcId="{B651F6E3-6281-48DB-9319-2AEAFDAE7572}" destId="{6BB5E863-4638-4E1D-BFDE-399D028AC4ED}" srcOrd="1" destOrd="0" presId="urn:microsoft.com/office/officeart/2005/8/layout/target3"/>
    <dgm:cxn modelId="{A48E1933-52B5-4D75-907D-F2195F865360}" type="presOf" srcId="{4C35D32F-0EAB-4CD7-82EE-45574DC2A586}" destId="{890E4F0B-2866-4A3F-A3C7-2A14B1797930}" srcOrd="1" destOrd="0" presId="urn:microsoft.com/office/officeart/2005/8/layout/target3"/>
    <dgm:cxn modelId="{1AA26919-1CC3-4C2A-8C34-175B438813D0}" type="presOf" srcId="{757F3AB3-0718-4624-B441-E567A8F0AB56}" destId="{333A1088-737F-45CB-B68E-254E46348037}" srcOrd="0" destOrd="0" presId="urn:microsoft.com/office/officeart/2005/8/layout/target3"/>
    <dgm:cxn modelId="{7BC66EC3-EBD6-4F3A-99ED-9D25F66FFA51}" srcId="{757F3AB3-0718-4624-B441-E567A8F0AB56}" destId="{B651F6E3-6281-48DB-9319-2AEAFDAE7572}" srcOrd="2" destOrd="0" parTransId="{A571E265-742E-411A-ABCF-E39FDBC7528A}" sibTransId="{E33260FE-399D-481C-B2D6-3B35DD16DC84}"/>
    <dgm:cxn modelId="{AB906E97-3CD9-4E05-91AE-864F8E394536}" srcId="{757F3AB3-0718-4624-B441-E567A8F0AB56}" destId="{D1B46980-6531-4606-95E6-44980827E919}" srcOrd="1" destOrd="0" parTransId="{4F7B2CF5-A270-4D61-A510-1C1C5A4DCD3B}" sibTransId="{CFF69701-2866-4EF5-BFB5-F3F9B72EB817}"/>
    <dgm:cxn modelId="{2CF7305D-6FC1-4E38-995C-C3D597AA451C}" type="presParOf" srcId="{333A1088-737F-45CB-B68E-254E46348037}" destId="{F5ABB229-8D3B-4694-996A-96F23CF14429}" srcOrd="0" destOrd="0" presId="urn:microsoft.com/office/officeart/2005/8/layout/target3"/>
    <dgm:cxn modelId="{E624255C-E1EF-4F94-A2A0-A5EC2914E2BB}" type="presParOf" srcId="{333A1088-737F-45CB-B68E-254E46348037}" destId="{F41139FD-01EE-4571-8B17-4FB00FC51163}" srcOrd="1" destOrd="0" presId="urn:microsoft.com/office/officeart/2005/8/layout/target3"/>
    <dgm:cxn modelId="{4F35DE92-F0BD-4A8B-934D-AD52DB275AA0}" type="presParOf" srcId="{333A1088-737F-45CB-B68E-254E46348037}" destId="{D005CE8C-CC26-4C3E-AC11-E15060ECD759}" srcOrd="2" destOrd="0" presId="urn:microsoft.com/office/officeart/2005/8/layout/target3"/>
    <dgm:cxn modelId="{8D98501C-9F63-44F0-9C90-C9E8D789E334}" type="presParOf" srcId="{333A1088-737F-45CB-B68E-254E46348037}" destId="{2C702D82-9B77-49B7-9568-BB8EB47C3372}" srcOrd="3" destOrd="0" presId="urn:microsoft.com/office/officeart/2005/8/layout/target3"/>
    <dgm:cxn modelId="{7A615D6C-645F-4CDE-A067-8CF9400E898A}" type="presParOf" srcId="{333A1088-737F-45CB-B68E-254E46348037}" destId="{A52A0455-90FF-4808-ABD0-F02540D31D5A}" srcOrd="4" destOrd="0" presId="urn:microsoft.com/office/officeart/2005/8/layout/target3"/>
    <dgm:cxn modelId="{5B32CAAC-9247-4FDF-B37C-378F62341E51}" type="presParOf" srcId="{333A1088-737F-45CB-B68E-254E46348037}" destId="{6140AFEC-043D-4C43-A2F9-D0F5331DF3A3}" srcOrd="5" destOrd="0" presId="urn:microsoft.com/office/officeart/2005/8/layout/target3"/>
    <dgm:cxn modelId="{6CDAA932-256C-47B0-B5D1-F5E5E02387B6}" type="presParOf" srcId="{333A1088-737F-45CB-B68E-254E46348037}" destId="{9358AC05-5D7D-4327-9F80-1AD486AEA664}" srcOrd="6" destOrd="0" presId="urn:microsoft.com/office/officeart/2005/8/layout/target3"/>
    <dgm:cxn modelId="{ECCE4C56-09E7-45B2-B5C2-505C55DB1DA2}" type="presParOf" srcId="{333A1088-737F-45CB-B68E-254E46348037}" destId="{313FC574-E1CD-4FB4-B054-0B805CE0447D}" srcOrd="7" destOrd="0" presId="urn:microsoft.com/office/officeart/2005/8/layout/target3"/>
    <dgm:cxn modelId="{6C7722B8-7DD5-445C-923A-45E1EE74B04F}" type="presParOf" srcId="{333A1088-737F-45CB-B68E-254E46348037}" destId="{619D679B-A015-4ECF-8348-D1034C574F40}" srcOrd="8" destOrd="0" presId="urn:microsoft.com/office/officeart/2005/8/layout/target3"/>
    <dgm:cxn modelId="{D0903532-4198-4BB6-BCE6-D9F5DF54B6FD}" type="presParOf" srcId="{333A1088-737F-45CB-B68E-254E46348037}" destId="{322283A8-4A27-4CDA-BAE3-F381106A9174}" srcOrd="9" destOrd="0" presId="urn:microsoft.com/office/officeart/2005/8/layout/target3"/>
    <dgm:cxn modelId="{AE1CBFE1-D900-4B51-9CF0-8085E500A6D2}" type="presParOf" srcId="{333A1088-737F-45CB-B68E-254E46348037}" destId="{FFC9F71D-1B4F-4AD9-A4A6-86ADEFC8AF5C}" srcOrd="10" destOrd="0" presId="urn:microsoft.com/office/officeart/2005/8/layout/target3"/>
    <dgm:cxn modelId="{6A16DB5B-6F82-4969-B7BD-DA1175EF9CFE}" type="presParOf" srcId="{333A1088-737F-45CB-B68E-254E46348037}" destId="{25B08C86-7E15-44DC-BE7F-FFB55DD49D12}" srcOrd="11" destOrd="0" presId="urn:microsoft.com/office/officeart/2005/8/layout/target3"/>
    <dgm:cxn modelId="{F2A53274-9EAD-4444-A048-D36934D68BC1}" type="presParOf" srcId="{333A1088-737F-45CB-B68E-254E46348037}" destId="{76644BE8-9D7C-4C09-B250-3D10AF48CBB7}" srcOrd="12" destOrd="0" presId="urn:microsoft.com/office/officeart/2005/8/layout/target3"/>
    <dgm:cxn modelId="{74720152-4AA1-4796-8F4D-91BC2055F672}" type="presParOf" srcId="{333A1088-737F-45CB-B68E-254E46348037}" destId="{EE85B701-7295-41C0-BA7A-34D3756A2AE6}" srcOrd="13" destOrd="0" presId="urn:microsoft.com/office/officeart/2005/8/layout/target3"/>
    <dgm:cxn modelId="{07B61E0A-A746-4D5A-9CB1-E7315DA1D0CA}" type="presParOf" srcId="{333A1088-737F-45CB-B68E-254E46348037}" destId="{8BEBB6EC-1DAA-4CAC-8A25-BC0FCBD5DBD5}" srcOrd="14" destOrd="0" presId="urn:microsoft.com/office/officeart/2005/8/layout/target3"/>
    <dgm:cxn modelId="{C4F9A916-19A1-473C-8291-76CE2ED53EF1}" type="presParOf" srcId="{333A1088-737F-45CB-B68E-254E46348037}" destId="{AED2198E-93D5-4001-81B4-73124B309672}" srcOrd="15" destOrd="0" presId="urn:microsoft.com/office/officeart/2005/8/layout/target3"/>
    <dgm:cxn modelId="{1715655D-8011-446A-949A-3A4730AC2991}" type="presParOf" srcId="{333A1088-737F-45CB-B68E-254E46348037}" destId="{2BE915AB-18AA-4053-B92C-3BFC9ED204BB}" srcOrd="16" destOrd="0" presId="urn:microsoft.com/office/officeart/2005/8/layout/target3"/>
    <dgm:cxn modelId="{256C080E-144E-4498-AFFA-EC21DAA02D86}" type="presParOf" srcId="{333A1088-737F-45CB-B68E-254E46348037}" destId="{6BB5E863-4638-4E1D-BFDE-399D028AC4ED}" srcOrd="17" destOrd="0" presId="urn:microsoft.com/office/officeart/2005/8/layout/target3"/>
    <dgm:cxn modelId="{4BDE56D7-E439-4B26-B921-2989B5C411E7}" type="presParOf" srcId="{333A1088-737F-45CB-B68E-254E46348037}" destId="{5A5FFA88-C948-4069-8E93-59FA12366E83}" srcOrd="18" destOrd="0" presId="urn:microsoft.com/office/officeart/2005/8/layout/target3"/>
    <dgm:cxn modelId="{424C8D85-D4AD-4DA7-A9DA-ED8CFBDFD2E4}" type="presParOf" srcId="{333A1088-737F-45CB-B68E-254E46348037}" destId="{890E4F0B-2866-4A3F-A3C7-2A14B1797930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ABB229-8D3B-4694-996A-96F23CF14429}">
      <dsp:nvSpPr>
        <dsp:cNvPr id="0" name=""/>
        <dsp:cNvSpPr/>
      </dsp:nvSpPr>
      <dsp:spPr>
        <a:xfrm>
          <a:off x="0" y="0"/>
          <a:ext cx="2952328" cy="2952328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005CE8C-CC26-4C3E-AC11-E15060ECD759}">
      <dsp:nvSpPr>
        <dsp:cNvPr id="0" name=""/>
        <dsp:cNvSpPr/>
      </dsp:nvSpPr>
      <dsp:spPr>
        <a:xfrm>
          <a:off x="1476164" y="0"/>
          <a:ext cx="6944308" cy="2952328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NÁZEV ŠKOLY</a:t>
          </a:r>
          <a:r>
            <a:rPr lang="cs-CZ" sz="2000" kern="120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: Základní škola Kolín V., Mnichovická 62</a:t>
          </a:r>
          <a:endParaRPr lang="cs-CZ" sz="2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476164" y="0"/>
        <a:ext cx="6944308" cy="472372"/>
      </dsp:txXfrm>
    </dsp:sp>
    <dsp:sp modelId="{A52A0455-90FF-4808-ABD0-F02540D31D5A}">
      <dsp:nvSpPr>
        <dsp:cNvPr id="0" name=""/>
        <dsp:cNvSpPr/>
      </dsp:nvSpPr>
      <dsp:spPr>
        <a:xfrm>
          <a:off x="309994" y="472372"/>
          <a:ext cx="2332339" cy="233233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140AFEC-043D-4C43-A2F9-D0F5331DF3A3}">
      <dsp:nvSpPr>
        <dsp:cNvPr id="0" name=""/>
        <dsp:cNvSpPr/>
      </dsp:nvSpPr>
      <dsp:spPr>
        <a:xfrm>
          <a:off x="1476164" y="472372"/>
          <a:ext cx="6944308" cy="2332339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AUTOR: Ing. Martina Šťastná</a:t>
          </a:r>
          <a:endParaRPr lang="cs-CZ" sz="2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476164" y="472372"/>
        <a:ext cx="6944308" cy="472372"/>
      </dsp:txXfrm>
    </dsp:sp>
    <dsp:sp modelId="{313FC574-E1CD-4FB4-B054-0B805CE0447D}">
      <dsp:nvSpPr>
        <dsp:cNvPr id="0" name=""/>
        <dsp:cNvSpPr/>
      </dsp:nvSpPr>
      <dsp:spPr>
        <a:xfrm>
          <a:off x="619988" y="944744"/>
          <a:ext cx="1712350" cy="171235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19D679B-A015-4ECF-8348-D1034C574F40}">
      <dsp:nvSpPr>
        <dsp:cNvPr id="0" name=""/>
        <dsp:cNvSpPr/>
      </dsp:nvSpPr>
      <dsp:spPr>
        <a:xfrm>
          <a:off x="1476164" y="944744"/>
          <a:ext cx="6944308" cy="171235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NÁZEV:</a:t>
          </a:r>
          <a:r>
            <a:rPr lang="cs-CZ" sz="2000" kern="1200" baseline="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VY_32_INOVACE_19_M7_ZLOMKOVÁ ZEĎ</a:t>
          </a:r>
          <a:endParaRPr lang="cs-CZ" sz="2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476164" y="944744"/>
        <a:ext cx="6944308" cy="472372"/>
      </dsp:txXfrm>
    </dsp:sp>
    <dsp:sp modelId="{FFC9F71D-1B4F-4AD9-A4A6-86ADEFC8AF5C}">
      <dsp:nvSpPr>
        <dsp:cNvPr id="0" name=""/>
        <dsp:cNvSpPr/>
      </dsp:nvSpPr>
      <dsp:spPr>
        <a:xfrm>
          <a:off x="929983" y="1417117"/>
          <a:ext cx="1092361" cy="109236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5B08C86-7E15-44DC-BE7F-FFB55DD49D12}">
      <dsp:nvSpPr>
        <dsp:cNvPr id="0" name=""/>
        <dsp:cNvSpPr/>
      </dsp:nvSpPr>
      <dsp:spPr>
        <a:xfrm>
          <a:off x="1476164" y="1417117"/>
          <a:ext cx="6944308" cy="1092361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TEMA: ZLOMKOVÁ ZEĎ</a:t>
          </a:r>
          <a:endParaRPr lang="cs-CZ" sz="2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476164" y="1417117"/>
        <a:ext cx="6944308" cy="472372"/>
      </dsp:txXfrm>
    </dsp:sp>
    <dsp:sp modelId="{EE85B701-7295-41C0-BA7A-34D3756A2AE6}">
      <dsp:nvSpPr>
        <dsp:cNvPr id="0" name=""/>
        <dsp:cNvSpPr/>
      </dsp:nvSpPr>
      <dsp:spPr>
        <a:xfrm>
          <a:off x="1239977" y="1889489"/>
          <a:ext cx="472372" cy="47237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BEBB6EC-1DAA-4CAC-8A25-BC0FCBD5DBD5}">
      <dsp:nvSpPr>
        <dsp:cNvPr id="0" name=""/>
        <dsp:cNvSpPr/>
      </dsp:nvSpPr>
      <dsp:spPr>
        <a:xfrm>
          <a:off x="1476164" y="1835766"/>
          <a:ext cx="6944308" cy="472372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ČÍSLO PROJEKTU:</a:t>
          </a:r>
          <a:endParaRPr lang="cs-CZ" sz="2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476164" y="1835766"/>
        <a:ext cx="6944308" cy="4723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58CD9-83E4-4058-948E-50FB07291595}" type="datetimeFigureOut">
              <a:rPr lang="cs-CZ" smtClean="0"/>
              <a:pPr/>
              <a:t>25.5.2020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C3B5A5-EDE7-4538-9C5A-B044A9FDBC6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01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25.5.2020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25.5.2020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25.5.2020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25.5.2020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25.5.2020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25.5.2020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25.5.2020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25.5.2020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25.5.2020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25.5.2020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E27AE-3B02-44A5-B66B-990BBC286946}" type="datetimeFigureOut">
              <a:rPr lang="cs-CZ" smtClean="0"/>
              <a:pPr/>
              <a:t>25.5.2020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3E27AE-3B02-44A5-B66B-990BBC286946}" type="datetimeFigureOut">
              <a:rPr lang="cs-CZ" smtClean="0"/>
              <a:pPr/>
              <a:t>25.5.2020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A674EE4-1E50-49B9-83C7-B1B0DFAD96D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kmdm.pedf.cuni.cz/Default.aspx?ClanekID=332&amp;PorZobr=1&amp;PolozkaID=6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3861048"/>
            <a:ext cx="7851648" cy="77951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/>
            </a:r>
            <a:br>
              <a:rPr lang="cs-CZ" sz="3200" dirty="0" smtClean="0">
                <a:solidFill>
                  <a:schemeClr val="tx1"/>
                </a:solidFill>
              </a:rPr>
            </a:br>
            <a:r>
              <a:rPr lang="cs-CZ" sz="4000" dirty="0" smtClean="0">
                <a:solidFill>
                  <a:schemeClr val="accent1">
                    <a:lumMod val="50000"/>
                  </a:schemeClr>
                </a:solidFill>
              </a:rPr>
              <a:t>MATEMATIKA – ARITMETIKA 7</a:t>
            </a:r>
            <a:endParaRPr lang="cs-CZ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755576" y="4725144"/>
            <a:ext cx="7854696" cy="776528"/>
          </a:xfrm>
        </p:spPr>
        <p:txBody>
          <a:bodyPr>
            <a:normAutofit/>
          </a:bodyPr>
          <a:lstStyle/>
          <a:p>
            <a:pPr lvl="0" algn="ctr"/>
            <a:r>
              <a:rPr lang="cs-CZ" sz="3200" b="1" dirty="0" smtClean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</a:rPr>
              <a:t>ZLOMKOVÁ ZEĎ</a:t>
            </a:r>
          </a:p>
        </p:txBody>
      </p:sp>
      <p:graphicFrame>
        <p:nvGraphicFramePr>
          <p:cNvPr id="30" name="Diagram 29"/>
          <p:cNvGraphicFramePr/>
          <p:nvPr>
            <p:extLst>
              <p:ext uri="{D42A27DB-BD31-4B8C-83A1-F6EECF244321}">
                <p14:modId xmlns:p14="http://schemas.microsoft.com/office/powerpoint/2010/main" val="1101113982"/>
              </p:ext>
            </p:extLst>
          </p:nvPr>
        </p:nvGraphicFramePr>
        <p:xfrm>
          <a:off x="179512" y="836712"/>
          <a:ext cx="8420472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1" name="Obrázek 4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79712" y="5445224"/>
            <a:ext cx="5407025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1" dirty="0" smtClean="0">
                <a:solidFill>
                  <a:schemeClr val="bg2">
                    <a:lumMod val="10000"/>
                  </a:schemeClr>
                </a:solidFill>
              </a:rPr>
              <a:t>CO JE TO ZLOMKOVÁ ZEĎ A JAK S NÍ PRACUJEME?</a:t>
            </a:r>
            <a:endParaRPr lang="cs-CZ" sz="3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Font typeface="Wingdings" pitchFamily="2" charset="2"/>
              <a:buChar char="q"/>
            </a:pPr>
            <a:r>
              <a:rPr lang="cs-CZ" dirty="0"/>
              <a:t> </a:t>
            </a:r>
            <a:r>
              <a:rPr lang="cs-CZ" dirty="0" smtClean="0"/>
              <a:t>Tvarů zlomků může být nekonečně mnoho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cs-CZ" dirty="0"/>
              <a:t> </a:t>
            </a:r>
            <a:r>
              <a:rPr lang="cs-CZ" dirty="0" smtClean="0"/>
              <a:t>V čitateli může být jakékoliv číslo ( i záporné)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cs-CZ" dirty="0"/>
              <a:t> </a:t>
            </a:r>
            <a:r>
              <a:rPr lang="cs-CZ" dirty="0" smtClean="0"/>
              <a:t>Ve jmenovateli také může být jakékoliv číslo ( i záporné), </a:t>
            </a:r>
            <a:r>
              <a:rPr lang="cs-CZ" b="1" dirty="0" smtClean="0">
                <a:solidFill>
                  <a:srgbClr val="FF0000"/>
                </a:solidFill>
              </a:rPr>
              <a:t>KROMĚ NULY! (TO UŽ VÍME)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cs-CZ" dirty="0" smtClean="0"/>
              <a:t> Abychom mohly zlomky dále sčítat a odčítat, tak je zkusíme trochu uspořádat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cs-CZ" dirty="0"/>
              <a:t> </a:t>
            </a:r>
            <a:r>
              <a:rPr lang="cs-CZ" dirty="0" smtClean="0"/>
              <a:t>Začneme s uspořádání zlomků, které budou mít všechny v čitateli číslo jedna, tedy </a:t>
            </a:r>
            <a:r>
              <a:rPr lang="cs-CZ" b="1" dirty="0" smtClean="0">
                <a:solidFill>
                  <a:srgbClr val="FF0000"/>
                </a:solidFill>
              </a:rPr>
              <a:t>ZLOMKY KMENOVÉ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cs-CZ" dirty="0" smtClean="0"/>
              <a:t> K tomu nám poslouží </a:t>
            </a:r>
            <a:r>
              <a:rPr lang="cs-CZ" b="1" dirty="0" smtClean="0">
                <a:solidFill>
                  <a:srgbClr val="FF0000"/>
                </a:solidFill>
              </a:rPr>
              <a:t>ZLOMKOVÁ ZEĎ</a:t>
            </a:r>
          </a:p>
          <a:p>
            <a:pPr>
              <a:buClrTx/>
              <a:buFont typeface="Wingdings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03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635268"/>
            <a:ext cx="3700348" cy="6113536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683568" y="1124745"/>
            <a:ext cx="3600400" cy="489364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Každý z Vás dostal před sebe list se 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ZLOMKOVOU ZDÍ, NEBO STĚNOU</a:t>
            </a:r>
          </a:p>
          <a:p>
            <a:pPr marL="285750" indent="-285750">
              <a:buFontTx/>
              <a:buChar char="-"/>
            </a:pPr>
            <a:r>
              <a:rPr lang="cs-CZ" sz="2400" dirty="0" smtClean="0"/>
              <a:t>každý proužek papíru je jeden </a:t>
            </a:r>
            <a:r>
              <a:rPr lang="cs-CZ" sz="2400" b="1" dirty="0" smtClean="0"/>
              <a:t>celek</a:t>
            </a:r>
          </a:p>
          <a:p>
            <a:pPr marL="285750" indent="-285750">
              <a:buFontTx/>
              <a:buChar char="-"/>
            </a:pPr>
            <a:r>
              <a:rPr lang="cs-CZ" sz="2400" dirty="0" smtClean="0"/>
              <a:t>Každý celek je rozdělen na určitý počet </a:t>
            </a:r>
            <a:r>
              <a:rPr lang="cs-CZ" sz="2400" b="1" dirty="0" smtClean="0"/>
              <a:t>stejných dílků </a:t>
            </a:r>
            <a:r>
              <a:rPr lang="cs-CZ" sz="2400" dirty="0" smtClean="0"/>
              <a:t>(2,3,4,5,atd.)</a:t>
            </a:r>
          </a:p>
          <a:p>
            <a:pPr marL="285750" indent="-285750">
              <a:buFontTx/>
              <a:buChar char="-"/>
            </a:pPr>
            <a:r>
              <a:rPr lang="cs-CZ" sz="2400" dirty="0" smtClean="0"/>
              <a:t>Vezměte si k ruce pravítko a zkuste ho přiložit na nějakou ze svislých čar.</a:t>
            </a:r>
            <a:endParaRPr lang="cs-CZ" sz="2400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5868144" y="1916832"/>
            <a:ext cx="0" cy="4392488"/>
          </a:xfrm>
          <a:prstGeom prst="line">
            <a:avLst/>
          </a:prstGeom>
          <a:ln w="38100" cap="rnd" cmpd="sng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6876256" y="2996952"/>
            <a:ext cx="0" cy="3312368"/>
          </a:xfrm>
          <a:prstGeom prst="line">
            <a:avLst/>
          </a:prstGeom>
          <a:ln w="38100" cap="rnd" cmpd="sng">
            <a:solidFill>
              <a:schemeClr val="accent5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7383640" y="2348880"/>
            <a:ext cx="0" cy="2808312"/>
          </a:xfrm>
          <a:prstGeom prst="line">
            <a:avLst/>
          </a:prstGeom>
          <a:ln w="38100" cap="rnd" cmpd="sng">
            <a:solidFill>
              <a:schemeClr val="bg2">
                <a:lumMod val="2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840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649817"/>
            <a:ext cx="3700348" cy="611353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539552" y="468729"/>
                <a:ext cx="3888432" cy="173380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cs-CZ" sz="2400" b="1" dirty="0" smtClean="0">
                    <a:solidFill>
                      <a:srgbClr val="FF0000"/>
                    </a:solidFill>
                  </a:rPr>
                  <a:t>Červenou</a:t>
                </a:r>
                <a:r>
                  <a:rPr lang="cs-CZ" sz="2400" dirty="0" smtClean="0"/>
                  <a:t> čarou jsme spojili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cs-CZ" sz="2400" b="1" dirty="0" smtClean="0">
                    <a:solidFill>
                      <a:srgbClr val="FF0000"/>
                    </a:solidFill>
                  </a:rPr>
                  <a:t> 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cs-CZ" sz="24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𝟔</m:t>
                        </m:r>
                      </m:den>
                    </m:f>
                  </m:oMath>
                </a14:m>
                <a:r>
                  <a:rPr lang="cs-CZ" sz="2400" b="1" dirty="0" smtClean="0">
                    <a:solidFill>
                      <a:srgbClr val="FF0000"/>
                    </a:solidFill>
                  </a:rPr>
                  <a:t> 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cs-CZ" sz="2400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sz="2400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  <m:r>
                      <a:rPr lang="cs-CZ" sz="2400" b="1" i="1" dirty="0" smtClean="0">
                        <a:solidFill>
                          <a:srgbClr val="FF0000"/>
                        </a:solidFill>
                        <a:latin typeface="Cambria Math"/>
                      </a:rPr>
                      <m:t>;</m:t>
                    </m:r>
                  </m:oMath>
                </a14:m>
                <a:r>
                  <a:rPr lang="cs-CZ" sz="24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cs-CZ" sz="2400" dirty="0" smtClean="0"/>
                  <a:t>můžeme říci že tyto dílky mají</a:t>
                </a:r>
                <a:r>
                  <a:rPr lang="cs-CZ" sz="2400" b="1" dirty="0" smtClean="0">
                    <a:solidFill>
                      <a:srgbClr val="FF0000"/>
                    </a:solidFill>
                  </a:rPr>
                  <a:t> stejnou velikost.</a:t>
                </a:r>
              </a:p>
              <a:p>
                <a:endParaRPr lang="cs-CZ" sz="2400" b="1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68729"/>
                <a:ext cx="3888432" cy="1733808"/>
              </a:xfrm>
              <a:prstGeom prst="rect">
                <a:avLst/>
              </a:prstGeom>
              <a:blipFill rotWithShape="1">
                <a:blip r:embed="rId3"/>
                <a:stretch>
                  <a:fillRect l="-2512" t="-2817" r="-26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5868144" y="1916832"/>
            <a:ext cx="0" cy="4392488"/>
          </a:xfrm>
          <a:prstGeom prst="line">
            <a:avLst/>
          </a:prstGeom>
          <a:ln w="38100" cap="rnd" cmpd="sng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6876256" y="2996952"/>
            <a:ext cx="0" cy="3312368"/>
          </a:xfrm>
          <a:prstGeom prst="line">
            <a:avLst/>
          </a:prstGeom>
          <a:ln w="38100" cap="rnd" cmpd="sng">
            <a:solidFill>
              <a:schemeClr val="accent5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7394930" y="2348880"/>
            <a:ext cx="0" cy="2808312"/>
          </a:xfrm>
          <a:prstGeom prst="line">
            <a:avLst/>
          </a:prstGeom>
          <a:ln w="38100" cap="rnd" cmpd="sng">
            <a:solidFill>
              <a:schemeClr val="bg2">
                <a:lumMod val="2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539552" y="2342044"/>
                <a:ext cx="3798168" cy="136454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r>
                  <a:rPr lang="cs-CZ" sz="2400" b="1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Zelenou</a:t>
                </a:r>
                <a:r>
                  <a:rPr lang="cs-CZ" sz="2400" dirty="0" smtClean="0"/>
                  <a:t> </a:t>
                </a:r>
                <a:r>
                  <a:rPr lang="cs-CZ" sz="2400" dirty="0"/>
                  <a:t>čarou jsme spojili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1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sz="2400" b="1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cs-CZ" sz="2400" b="1" dirty="0">
                    <a:solidFill>
                      <a:schemeClr val="accent5">
                        <a:lumMod val="50000"/>
                      </a:schemeClr>
                    </a:solidFill>
                  </a:rPr>
                  <a:t> 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1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cs-CZ" sz="2400" b="1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cs-CZ" sz="2400" b="1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; </a:t>
                </a:r>
                <a:r>
                  <a:rPr lang="cs-CZ" sz="2400" dirty="0" smtClean="0"/>
                  <a:t>můžeme </a:t>
                </a:r>
                <a:r>
                  <a:rPr lang="cs-CZ" sz="2400" dirty="0"/>
                  <a:t>říci že tyto dílky mají</a:t>
                </a:r>
                <a:r>
                  <a:rPr lang="cs-CZ" sz="2400" b="1" dirty="0">
                    <a:solidFill>
                      <a:srgbClr val="FF0000"/>
                    </a:solidFill>
                  </a:rPr>
                  <a:t> </a:t>
                </a:r>
                <a:r>
                  <a:rPr lang="cs-CZ" sz="2400" b="1" dirty="0">
                    <a:solidFill>
                      <a:schemeClr val="accent5">
                        <a:lumMod val="50000"/>
                      </a:schemeClr>
                    </a:solidFill>
                  </a:rPr>
                  <a:t>stejnou velikost.</a:t>
                </a:r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342044"/>
                <a:ext cx="3798168" cy="1364541"/>
              </a:xfrm>
              <a:prstGeom prst="rect">
                <a:avLst/>
              </a:prstGeom>
              <a:blipFill rotWithShape="1">
                <a:blip r:embed="rId4"/>
                <a:stretch>
                  <a:fillRect l="-2568" t="-3571" b="-89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494420" y="3855368"/>
                <a:ext cx="3888432" cy="173393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cs-CZ" sz="2400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Modrou</a:t>
                </a:r>
                <a:r>
                  <a:rPr lang="cs-CZ" sz="2400" dirty="0" smtClean="0"/>
                  <a:t> čarou jsme spojili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sz="24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cs-CZ" sz="2400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 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cs-CZ" sz="2400" b="1" i="1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/>
                          </a:rPr>
                          <m:t>𝟖</m:t>
                        </m:r>
                      </m:den>
                    </m:f>
                    <m:r>
                      <a:rPr lang="cs-CZ" sz="2400" b="1" i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/>
                      </a:rPr>
                      <m:t> ;</m:t>
                    </m:r>
                  </m:oMath>
                </a14:m>
                <a:r>
                  <a:rPr lang="cs-CZ" sz="2400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 </a:t>
                </a:r>
                <a:r>
                  <a:rPr lang="cs-CZ" sz="2400" dirty="0" smtClean="0"/>
                  <a:t>můžeme říci že tyto dílky mají</a:t>
                </a:r>
                <a:r>
                  <a:rPr lang="cs-CZ" sz="2400" b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cs-CZ" sz="2400" b="1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stejnou velikost.</a:t>
                </a:r>
              </a:p>
              <a:p>
                <a:endParaRPr lang="cs-CZ" sz="2400" b="1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420" y="3855368"/>
                <a:ext cx="3888432" cy="1733936"/>
              </a:xfrm>
              <a:prstGeom prst="rect">
                <a:avLst/>
              </a:prstGeom>
              <a:blipFill rotWithShape="1">
                <a:blip r:embed="rId5"/>
                <a:stretch>
                  <a:fillRect l="-2351" t="-28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délník 5"/>
          <p:cNvSpPr/>
          <p:nvPr/>
        </p:nvSpPr>
        <p:spPr>
          <a:xfrm>
            <a:off x="4644008" y="1916832"/>
            <a:ext cx="1224136" cy="432048"/>
          </a:xfrm>
          <a:prstGeom prst="rect">
            <a:avLst/>
          </a:prstGeom>
          <a:solidFill>
            <a:srgbClr val="FF0000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4644008" y="3537012"/>
            <a:ext cx="1224136" cy="432048"/>
          </a:xfrm>
          <a:prstGeom prst="rect">
            <a:avLst/>
          </a:prstGeom>
          <a:solidFill>
            <a:srgbClr val="FF0000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4644008" y="5157256"/>
            <a:ext cx="1224136" cy="432048"/>
          </a:xfrm>
          <a:prstGeom prst="rect">
            <a:avLst/>
          </a:prstGeom>
          <a:solidFill>
            <a:srgbClr val="FF0000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4644008" y="5733256"/>
            <a:ext cx="2232248" cy="432048"/>
          </a:xfrm>
          <a:prstGeom prst="rect">
            <a:avLst/>
          </a:prstGeom>
          <a:solidFill>
            <a:schemeClr val="accent5">
              <a:lumMod val="50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4644008" y="2996952"/>
            <a:ext cx="2232248" cy="432048"/>
          </a:xfrm>
          <a:prstGeom prst="rect">
            <a:avLst/>
          </a:prstGeom>
          <a:solidFill>
            <a:schemeClr val="accent5">
              <a:lumMod val="50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4644008" y="2399024"/>
            <a:ext cx="2739632" cy="504056"/>
          </a:xfrm>
          <a:prstGeom prst="rect">
            <a:avLst/>
          </a:prstGeom>
          <a:solidFill>
            <a:schemeClr val="accent1"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4644008" y="4581128"/>
            <a:ext cx="2739632" cy="504056"/>
          </a:xfrm>
          <a:prstGeom prst="rect">
            <a:avLst/>
          </a:prstGeom>
          <a:solidFill>
            <a:schemeClr val="accent1"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539552" y="5733256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Stejnou velikost dílků sledujte na animaci.</a:t>
            </a:r>
            <a:endParaRPr lang="cs-CZ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7" name="Šipka doprava 16"/>
          <p:cNvSpPr/>
          <p:nvPr/>
        </p:nvSpPr>
        <p:spPr>
          <a:xfrm>
            <a:off x="3491880" y="5949280"/>
            <a:ext cx="8458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02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2" grpId="0" animBg="1"/>
      <p:bldP spid="9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1331640" y="2348879"/>
                <a:ext cx="6768752" cy="41071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28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cs-CZ" sz="2800" b="1" dirty="0">
                    <a:solidFill>
                      <a:srgbClr val="FF0000"/>
                    </a:solidFill>
                  </a:rPr>
                  <a:t> </a:t>
                </a:r>
                <a:r>
                  <a:rPr lang="cs-CZ" sz="2800" b="1" dirty="0" smtClean="0">
                    <a:solidFill>
                      <a:srgbClr val="FF0000"/>
                    </a:solidFill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cs-CZ" sz="28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𝟔</m:t>
                        </m:r>
                      </m:den>
                    </m:f>
                  </m:oMath>
                </a14:m>
                <a:r>
                  <a:rPr lang="cs-CZ" sz="2800" b="1" dirty="0">
                    <a:solidFill>
                      <a:srgbClr val="FF0000"/>
                    </a:solidFill>
                  </a:rPr>
                  <a:t>  </a:t>
                </a:r>
                <a:r>
                  <a:rPr lang="cs-CZ" sz="2800" b="1" dirty="0" smtClean="0">
                    <a:solidFill>
                      <a:srgbClr val="FF0000"/>
                    </a:solidFill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b="1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b="1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cs-CZ" sz="2800" b="1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sz="2800" b="1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cs-CZ" sz="2800" dirty="0" smtClean="0"/>
                  <a:t> ; </a:t>
                </a:r>
                <a:r>
                  <a:rPr lang="cs-CZ" sz="2400" dirty="0" smtClean="0"/>
                  <a:t>ve jmenovateli jsou násobky </a:t>
                </a:r>
                <a:r>
                  <a:rPr lang="cs-CZ" sz="2400" b="1" dirty="0" smtClean="0">
                    <a:solidFill>
                      <a:srgbClr val="FF0000"/>
                    </a:solidFill>
                  </a:rPr>
                  <a:t>3</a:t>
                </a:r>
              </a:p>
              <a:p>
                <a:endParaRPr lang="cs-CZ" sz="2400" b="1" dirty="0" smtClean="0">
                  <a:solidFill>
                    <a:srgbClr val="FF0000"/>
                  </a:solidFill>
                </a:endParaRPr>
              </a:p>
              <a:p>
                <a:r>
                  <a:rPr lang="cs-CZ" sz="2400" dirty="0" smtClean="0"/>
                  <a:t>následující úpravě říkáme: </a:t>
                </a:r>
              </a:p>
              <a:p>
                <a:r>
                  <a:rPr lang="cs-CZ" sz="2800" b="1" dirty="0" smtClean="0">
                    <a:solidFill>
                      <a:srgbClr val="FF0000"/>
                    </a:solidFill>
                  </a:rPr>
                  <a:t>ROZŠIŘOVÁNÍ ZLOMKŮ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cs-CZ" sz="3200" b="1" dirty="0" smtClean="0">
                    <a:solidFill>
                      <a:srgbClr val="FF0000"/>
                    </a:solidFill>
                  </a:rPr>
                  <a:t> 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200" b="1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3200" b="1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cs-CZ" sz="3200" b="1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cs-CZ" sz="3200" b="1" dirty="0" smtClean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cs-CZ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𝟔</m:t>
                        </m:r>
                      </m:den>
                    </m:f>
                  </m:oMath>
                </a14:m>
                <a:r>
                  <a:rPr lang="cs-CZ" sz="3200" b="1" dirty="0" smtClean="0">
                    <a:solidFill>
                      <a:srgbClr val="FF0000"/>
                    </a:solidFill>
                  </a:rPr>
                  <a:t>  </a:t>
                </a:r>
                <a:r>
                  <a:rPr lang="cs-CZ" sz="2400" dirty="0" smtClean="0">
                    <a:solidFill>
                      <a:srgbClr val="002060"/>
                    </a:solidFill>
                  </a:rPr>
                  <a:t>(zlomek </a:t>
                </a:r>
                <a:r>
                  <a:rPr lang="cs-CZ" sz="2400" b="1" dirty="0" smtClean="0">
                    <a:solidFill>
                      <a:srgbClr val="002060"/>
                    </a:solidFill>
                  </a:rPr>
                  <a:t>rozšíříme 2</a:t>
                </a:r>
                <a:r>
                  <a:rPr lang="cs-CZ" sz="2400" dirty="0" smtClean="0">
                    <a:solidFill>
                      <a:srgbClr val="002060"/>
                    </a:solidFill>
                  </a:rPr>
                  <a:t>; vynásobíme čitatele i jmenovatele číslem 2)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cs-CZ" sz="3200" b="1" dirty="0" smtClean="0">
                    <a:solidFill>
                      <a:srgbClr val="FF0000"/>
                    </a:solidFill>
                  </a:rPr>
                  <a:t> ∙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cs-CZ" sz="3200" b="1" dirty="0" smtClean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cs-CZ" sz="2800" b="1" dirty="0" smtClean="0">
                    <a:solidFill>
                      <a:srgbClr val="FF0000"/>
                    </a:solidFill>
                  </a:rPr>
                  <a:t>  </a:t>
                </a:r>
                <a:r>
                  <a:rPr lang="cs-CZ" sz="2400" dirty="0" smtClean="0">
                    <a:solidFill>
                      <a:srgbClr val="002060"/>
                    </a:solidFill>
                  </a:rPr>
                  <a:t>(zlomek </a:t>
                </a:r>
                <a:r>
                  <a:rPr lang="cs-CZ" sz="2400" b="1" dirty="0" smtClean="0">
                    <a:solidFill>
                      <a:srgbClr val="002060"/>
                    </a:solidFill>
                  </a:rPr>
                  <a:t>rozšíříme 3</a:t>
                </a:r>
                <a:r>
                  <a:rPr lang="cs-CZ" sz="2400" dirty="0" smtClean="0">
                    <a:solidFill>
                      <a:srgbClr val="002060"/>
                    </a:solidFill>
                  </a:rPr>
                  <a:t>; vynásobíme čitatele i jmenovatel číslem 3)</a:t>
                </a:r>
                <a:endParaRPr lang="cs-CZ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348879"/>
                <a:ext cx="6768752" cy="4107150"/>
              </a:xfrm>
              <a:prstGeom prst="rect">
                <a:avLst/>
              </a:prstGeom>
              <a:blipFill rotWithShape="1">
                <a:blip r:embed="rId2"/>
                <a:stretch>
                  <a:fillRect l="-1800" r="-1980" b="-8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ovéPole 2"/>
          <p:cNvSpPr txBox="1"/>
          <p:nvPr/>
        </p:nvSpPr>
        <p:spPr>
          <a:xfrm>
            <a:off x="755576" y="980728"/>
            <a:ext cx="73448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Nyní pojďme zkoumat blíže stejně velké dílky (zlomky). Protože jsou dílky stejné můžeme mezi zlomky zapsat znaménko rovnosti: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9821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076" y="476672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cs-CZ" sz="4400" b="1" dirty="0" smtClean="0">
                <a:solidFill>
                  <a:srgbClr val="002060"/>
                </a:solidFill>
              </a:rPr>
              <a:t>ROZŠIŘOVÁNÍ ZLOMKŮ:</a:t>
            </a:r>
            <a:endParaRPr lang="cs-CZ" sz="44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755576" y="2060847"/>
                <a:ext cx="7776864" cy="40962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Tx/>
                  <a:buChar char="-"/>
                </a:pPr>
                <a:r>
                  <a:rPr lang="cs-CZ" sz="2400" dirty="0" smtClean="0"/>
                  <a:t>ROZŠIŘOVÁNÍ ZLOMKU JE POUZE </a:t>
                </a:r>
                <a:r>
                  <a:rPr lang="cs-CZ" sz="2400" b="1" dirty="0" smtClean="0">
                    <a:solidFill>
                      <a:srgbClr val="FF0000"/>
                    </a:solidFill>
                  </a:rPr>
                  <a:t>ÚPRAVA ZLOMKU</a:t>
                </a:r>
              </a:p>
              <a:p>
                <a:pPr marL="285750" indent="-285750">
                  <a:lnSpc>
                    <a:spcPct val="150000"/>
                  </a:lnSpc>
                  <a:buFontTx/>
                  <a:buChar char="-"/>
                </a:pPr>
                <a:r>
                  <a:rPr lang="cs-CZ" sz="2400" dirty="0" smtClean="0"/>
                  <a:t>ROZŠIŘOVÁNÍM ZLOMKU </a:t>
                </a:r>
                <a:r>
                  <a:rPr lang="cs-CZ" sz="2400" b="1" dirty="0" smtClean="0">
                    <a:solidFill>
                      <a:srgbClr val="FF0000"/>
                    </a:solidFill>
                  </a:rPr>
                  <a:t>NEMĚNÍME VELIKOST ZLOMKU</a:t>
                </a:r>
              </a:p>
              <a:p>
                <a:pPr>
                  <a:lnSpc>
                    <a:spcPct val="150000"/>
                  </a:lnSpc>
                </a:pPr>
                <a:r>
                  <a:rPr lang="cs-CZ" sz="2400" dirty="0"/>
                  <a:t> </a:t>
                </a:r>
                <a:r>
                  <a:rPr lang="cs-CZ" sz="2400" dirty="0" smtClean="0"/>
                  <a:t>   PROTOŽE ZLOMEK NÁSOBÍME ZLOMKEM VE TVARU </a:t>
                </a:r>
              </a:p>
              <a:p>
                <a:pPr>
                  <a:lnSpc>
                    <a:spcPct val="150000"/>
                  </a:lnSpc>
                </a:pPr>
                <a:r>
                  <a:rPr lang="cs-CZ" sz="2400" dirty="0" smtClean="0"/>
                  <a:t>    NAPŘ.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32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cs-CZ" sz="3200" b="0" i="1" smtClean="0">
                            <a:latin typeface="Cambria Math"/>
                          </a:rPr>
                          <m:t> 2 </m:t>
                        </m:r>
                      </m:den>
                    </m:f>
                  </m:oMath>
                </a14:m>
                <a:r>
                  <a:rPr lang="cs-CZ" sz="3200" dirty="0" smtClean="0"/>
                  <a:t> = 1;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2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3200" b="0" i="1" dirty="0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cs-CZ" sz="3200" b="0" i="1" dirty="0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cs-CZ" sz="3200" dirty="0" smtClean="0"/>
                  <a:t> = 1 ;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2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3200" b="0" i="1" dirty="0" smtClean="0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cs-CZ" sz="3200" b="0" i="1" dirty="0" smtClean="0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cs-CZ" sz="3200" dirty="0" smtClean="0"/>
                  <a:t> = 1;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32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3200" b="0" i="1" dirty="0" smtClean="0">
                            <a:latin typeface="Cambria Math"/>
                          </a:rPr>
                          <m:t>21</m:t>
                        </m:r>
                      </m:num>
                      <m:den>
                        <m:r>
                          <a:rPr lang="cs-CZ" sz="3200" b="0" i="1" dirty="0" smtClean="0">
                            <a:latin typeface="Cambria Math"/>
                          </a:rPr>
                          <m:t>21</m:t>
                        </m:r>
                      </m:den>
                    </m:f>
                    <m:r>
                      <a:rPr lang="cs-CZ" sz="3200" b="0" i="1" dirty="0" smtClean="0">
                        <a:latin typeface="Cambria Math"/>
                      </a:rPr>
                      <m:t>=1;</m:t>
                    </m:r>
                  </m:oMath>
                </a14:m>
                <a:r>
                  <a:rPr lang="cs-CZ" sz="3200" dirty="0" smtClean="0"/>
                  <a:t> atd.</a:t>
                </a:r>
                <a:endParaRPr lang="cs-CZ" sz="3200" dirty="0"/>
              </a:p>
              <a:p>
                <a:pPr>
                  <a:lnSpc>
                    <a:spcPct val="150000"/>
                  </a:lnSpc>
                </a:pPr>
                <a:r>
                  <a:rPr lang="cs-CZ" sz="2800" b="1" dirty="0" smtClean="0">
                    <a:solidFill>
                      <a:srgbClr val="FF0000"/>
                    </a:solidFill>
                  </a:rPr>
                  <a:t>KDYŽ NÁSOBÍME </a:t>
                </a:r>
                <a:r>
                  <a:rPr lang="cs-CZ" sz="2800" dirty="0" smtClean="0"/>
                  <a:t>JAKÉKOLIV ČÍSLO </a:t>
                </a:r>
                <a:r>
                  <a:rPr lang="cs-CZ" sz="2800" b="1" dirty="0" smtClean="0">
                    <a:solidFill>
                      <a:srgbClr val="FF0000"/>
                    </a:solidFill>
                  </a:rPr>
                  <a:t>JEDNIČKOU</a:t>
                </a:r>
                <a:r>
                  <a:rPr lang="cs-CZ" sz="2800" dirty="0" smtClean="0"/>
                  <a:t>, </a:t>
                </a:r>
                <a:r>
                  <a:rPr lang="cs-CZ" sz="2800" b="1" dirty="0" smtClean="0">
                    <a:solidFill>
                      <a:srgbClr val="FF0000"/>
                    </a:solidFill>
                  </a:rPr>
                  <a:t>VELIKOST</a:t>
                </a:r>
                <a:r>
                  <a:rPr lang="cs-CZ" sz="2800" dirty="0" smtClean="0"/>
                  <a:t> ČÍSLA </a:t>
                </a:r>
                <a:r>
                  <a:rPr lang="cs-CZ" sz="2800" b="1" dirty="0" smtClean="0">
                    <a:solidFill>
                      <a:srgbClr val="FF0000"/>
                    </a:solidFill>
                  </a:rPr>
                  <a:t>SE NEZMĚNÍ</a:t>
                </a:r>
                <a:r>
                  <a:rPr lang="cs-CZ" sz="2800" dirty="0" smtClean="0"/>
                  <a:t>.</a:t>
                </a:r>
                <a:endParaRPr lang="cs-CZ" sz="2800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060847"/>
                <a:ext cx="7776864" cy="4096250"/>
              </a:xfrm>
              <a:prstGeom prst="rect">
                <a:avLst/>
              </a:prstGeom>
              <a:blipFill rotWithShape="1">
                <a:blip r:embed="rId2"/>
                <a:stretch>
                  <a:fillRect l="-1646" b="-16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474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305800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ROZŠIŘOVÁNÍ ZLOMKŮ - PROCVIČOVÁNÍ</a:t>
            </a:r>
            <a:endParaRPr lang="cs-CZ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48823" y="1654385"/>
            <a:ext cx="69847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Rozšiřte zlomky postupně čísly 2; 5; 10; výsledky zapište do přehledné tabulky:</a:t>
            </a:r>
            <a:endParaRPr lang="cs-CZ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ulka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55446758"/>
                  </p:ext>
                </p:extLst>
              </p:nvPr>
            </p:nvGraphicFramePr>
            <p:xfrm>
              <a:off x="899592" y="2608492"/>
              <a:ext cx="7320136" cy="37440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30034"/>
                    <a:gridCol w="1830034"/>
                    <a:gridCol w="1830034"/>
                    <a:gridCol w="1830034"/>
                  </a:tblGrid>
                  <a:tr h="936007">
                    <a:tc>
                      <a:txBody>
                        <a:bodyPr/>
                        <a:lstStyle/>
                        <a:p>
                          <a:endParaRPr lang="cs-C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3600" dirty="0" smtClean="0"/>
                            <a:t>2</a:t>
                          </a:r>
                          <a:endParaRPr lang="cs-CZ" sz="3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3200" dirty="0" smtClean="0"/>
                            <a:t>5</a:t>
                          </a:r>
                          <a:endParaRPr lang="cs-CZ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3200" dirty="0" smtClean="0"/>
                            <a:t>10</a:t>
                          </a:r>
                          <a:endParaRPr lang="cs-CZ" sz="3200" dirty="0"/>
                        </a:p>
                      </a:txBody>
                      <a:tcPr/>
                    </a:tc>
                  </a:tr>
                  <a:tr h="93600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cs-CZ" sz="28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28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cs-CZ" sz="2800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/>
                    </a:tc>
                  </a:tr>
                  <a:tr h="93600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cs-CZ" sz="28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2800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cs-CZ" sz="2800" b="0" i="1" smtClean="0">
                                        <a:latin typeface="Cambria Math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/>
                    </a:tc>
                  </a:tr>
                  <a:tr h="93600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cs-CZ" sz="28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2800" b="0" i="1" smtClean="0">
                                        <a:latin typeface="Cambria Math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cs-CZ" sz="2800" b="0" i="1" smtClean="0">
                                        <a:latin typeface="Cambria Math"/>
                                      </a:rPr>
                                      <m:t>11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cs-CZ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ulka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55446758"/>
                  </p:ext>
                </p:extLst>
              </p:nvPr>
            </p:nvGraphicFramePr>
            <p:xfrm>
              <a:off x="899592" y="2608492"/>
              <a:ext cx="7320136" cy="37440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30034"/>
                    <a:gridCol w="1830034"/>
                    <a:gridCol w="1830034"/>
                    <a:gridCol w="1830034"/>
                  </a:tblGrid>
                  <a:tr h="936007">
                    <a:tc>
                      <a:txBody>
                        <a:bodyPr/>
                        <a:lstStyle/>
                        <a:p>
                          <a:endParaRPr lang="cs-C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3600" dirty="0" smtClean="0"/>
                            <a:t>2</a:t>
                          </a:r>
                          <a:endParaRPr lang="cs-CZ" sz="3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3200" dirty="0" smtClean="0"/>
                            <a:t>5</a:t>
                          </a:r>
                          <a:endParaRPr lang="cs-CZ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3200" dirty="0" smtClean="0"/>
                            <a:t>10</a:t>
                          </a:r>
                          <a:endParaRPr lang="cs-CZ" sz="3200" dirty="0"/>
                        </a:p>
                      </a:txBody>
                      <a:tcPr/>
                    </a:tc>
                  </a:tr>
                  <a:tr h="936007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33" t="-110458" r="-300333" b="-2013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/>
                    </a:tc>
                  </a:tr>
                  <a:tr h="936007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33" t="-209091" r="-300333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/>
                    </a:tc>
                  </a:tr>
                  <a:tr h="936007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33" t="-311111" r="-300333" b="-6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cs-CZ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2735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305800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accent1">
                    <a:lumMod val="50000"/>
                  </a:schemeClr>
                </a:solidFill>
              </a:rPr>
              <a:t>ROZŠIŘOVÁNÍ ZLOMKŮ - PROCVIČOVÁNÍ</a:t>
            </a:r>
            <a:endParaRPr lang="cs-CZ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48823" y="1654385"/>
            <a:ext cx="698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Nyní si zkontrolujeme správnost řešení:</a:t>
            </a:r>
            <a:endParaRPr lang="cs-CZ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ulka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20897104"/>
                  </p:ext>
                </p:extLst>
              </p:nvPr>
            </p:nvGraphicFramePr>
            <p:xfrm>
              <a:off x="899592" y="2608492"/>
              <a:ext cx="7320136" cy="37440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30034"/>
                    <a:gridCol w="1830034"/>
                    <a:gridCol w="1830034"/>
                    <a:gridCol w="1830034"/>
                  </a:tblGrid>
                  <a:tr h="936007">
                    <a:tc>
                      <a:txBody>
                        <a:bodyPr/>
                        <a:lstStyle/>
                        <a:p>
                          <a:endParaRPr lang="cs-C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3600" dirty="0" smtClean="0"/>
                            <a:t>2</a:t>
                          </a:r>
                          <a:endParaRPr lang="cs-CZ" sz="3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3200" dirty="0" smtClean="0"/>
                            <a:t>5</a:t>
                          </a:r>
                          <a:endParaRPr lang="cs-CZ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3200" dirty="0" smtClean="0"/>
                            <a:t>10</a:t>
                          </a:r>
                          <a:endParaRPr lang="cs-CZ" sz="3200" dirty="0"/>
                        </a:p>
                      </a:txBody>
                      <a:tcPr/>
                    </a:tc>
                  </a:tr>
                  <a:tr h="93600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cs-CZ" sz="28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28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cs-CZ" sz="2800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cs-CZ" sz="2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2400" b="0" i="1" smtClean="0">
                                        <a:latin typeface="Cambria Math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cs-CZ" sz="2400" b="0" i="1" smtClean="0">
                                        <a:latin typeface="Cambria Math"/>
                                      </a:rPr>
                                      <m:t>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cs-CZ" sz="2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2400" b="0" i="1" smtClean="0">
                                        <a:latin typeface="Cambria Math"/>
                                      </a:rPr>
                                      <m:t>10</m:t>
                                    </m:r>
                                  </m:num>
                                  <m:den>
                                    <m:r>
                                      <a:rPr lang="cs-CZ" sz="2400" b="0" i="1" smtClean="0">
                                        <a:latin typeface="Cambria Math"/>
                                      </a:rPr>
                                      <m:t>15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cs-CZ" sz="2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2400" b="0" i="1" smtClean="0">
                                        <a:latin typeface="Cambria Math"/>
                                      </a:rPr>
                                      <m:t>20</m:t>
                                    </m:r>
                                  </m:num>
                                  <m:den>
                                    <m:r>
                                      <a:rPr lang="cs-CZ" sz="2400" b="0" i="1" smtClean="0">
                                        <a:latin typeface="Cambria Math"/>
                                      </a:rPr>
                                      <m:t>30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2400" dirty="0"/>
                        </a:p>
                      </a:txBody>
                      <a:tcPr/>
                    </a:tc>
                  </a:tr>
                  <a:tr h="93600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cs-CZ" sz="28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2800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cs-CZ" sz="2800" b="0" i="1" smtClean="0">
                                        <a:latin typeface="Cambria Math"/>
                                      </a:rPr>
                                      <m:t>7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cs-CZ" sz="2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2400" b="0" i="1" smtClean="0">
                                        <a:latin typeface="Cambria Math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lang="cs-CZ" sz="2400" b="0" i="1" smtClean="0">
                                        <a:latin typeface="Cambria Math"/>
                                      </a:rPr>
                                      <m:t>14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cs-CZ" sz="2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2400" b="0" i="1" smtClean="0">
                                        <a:latin typeface="Cambria Math"/>
                                      </a:rPr>
                                      <m:t>15</m:t>
                                    </m:r>
                                  </m:num>
                                  <m:den>
                                    <m:r>
                                      <a:rPr lang="cs-CZ" sz="2400" b="0" i="1" smtClean="0">
                                        <a:latin typeface="Cambria Math"/>
                                      </a:rPr>
                                      <m:t>35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cs-CZ" sz="2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2400" b="0" i="1" smtClean="0">
                                        <a:latin typeface="Cambria Math"/>
                                      </a:rPr>
                                      <m:t>30</m:t>
                                    </m:r>
                                  </m:num>
                                  <m:den>
                                    <m:r>
                                      <a:rPr lang="cs-CZ" sz="2400" b="0" i="1" smtClean="0">
                                        <a:latin typeface="Cambria Math"/>
                                      </a:rPr>
                                      <m:t>70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2400" dirty="0"/>
                        </a:p>
                      </a:txBody>
                      <a:tcPr/>
                    </a:tc>
                  </a:tr>
                  <a:tr h="93600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cs-CZ" sz="28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2800" b="0" i="1" smtClean="0">
                                        <a:latin typeface="Cambria Math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cs-CZ" sz="2800" b="0" i="1" smtClean="0">
                                        <a:latin typeface="Cambria Math"/>
                                      </a:rPr>
                                      <m:t>11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cs-CZ" sz="2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2400" b="0" i="1" smtClean="0">
                                        <a:latin typeface="Cambria Math"/>
                                      </a:rPr>
                                      <m:t>10</m:t>
                                    </m:r>
                                  </m:num>
                                  <m:den>
                                    <m:r>
                                      <a:rPr lang="cs-CZ" sz="2400" b="0" i="1" smtClean="0">
                                        <a:latin typeface="Cambria Math"/>
                                      </a:rPr>
                                      <m:t>22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cs-CZ" sz="2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2400" b="0" i="1" smtClean="0">
                                        <a:latin typeface="Cambria Math"/>
                                      </a:rPr>
                                      <m:t>25</m:t>
                                    </m:r>
                                  </m:num>
                                  <m:den>
                                    <m:r>
                                      <a:rPr lang="cs-CZ" sz="2400" b="0" i="1" smtClean="0">
                                        <a:latin typeface="Cambria Math"/>
                                      </a:rPr>
                                      <m:t>55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cs-CZ" sz="2400" i="1" smtClean="0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2400" b="0" i="1" smtClean="0">
                                        <a:latin typeface="Cambria Math"/>
                                      </a:rPr>
                                      <m:t>50</m:t>
                                    </m:r>
                                  </m:num>
                                  <m:den>
                                    <m:r>
                                      <a:rPr lang="cs-CZ" sz="2400" b="0" i="1" smtClean="0">
                                        <a:latin typeface="Cambria Math"/>
                                      </a:rPr>
                                      <m:t>110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cs-CZ" sz="24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ulka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20897104"/>
                  </p:ext>
                </p:extLst>
              </p:nvPr>
            </p:nvGraphicFramePr>
            <p:xfrm>
              <a:off x="899592" y="2608492"/>
              <a:ext cx="7320136" cy="37440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30034"/>
                    <a:gridCol w="1830034"/>
                    <a:gridCol w="1830034"/>
                    <a:gridCol w="1830034"/>
                  </a:tblGrid>
                  <a:tr h="936007">
                    <a:tc>
                      <a:txBody>
                        <a:bodyPr/>
                        <a:lstStyle/>
                        <a:p>
                          <a:endParaRPr lang="cs-CZ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3600" dirty="0" smtClean="0"/>
                            <a:t>2</a:t>
                          </a:r>
                          <a:endParaRPr lang="cs-CZ" sz="3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3200" dirty="0" smtClean="0"/>
                            <a:t>5</a:t>
                          </a:r>
                          <a:endParaRPr lang="cs-CZ" sz="3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3200" dirty="0" smtClean="0"/>
                            <a:t>10</a:t>
                          </a:r>
                          <a:endParaRPr lang="cs-CZ" sz="3200" dirty="0"/>
                        </a:p>
                      </a:txBody>
                      <a:tcPr/>
                    </a:tc>
                  </a:tr>
                  <a:tr h="936007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33" t="-110458" r="-300333" b="-2013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0333" t="-110458" r="-200333" b="-2013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333" t="-110458" r="-100333" b="-2013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00333" t="-110458" r="-333" b="-201307"/>
                          </a:stretch>
                        </a:blipFill>
                      </a:tcPr>
                    </a:tc>
                  </a:tr>
                  <a:tr h="936007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33" t="-209091" r="-300333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0333" t="-209091" r="-200333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333" t="-209091" r="-100333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00333" t="-209091" r="-333" b="-100000"/>
                          </a:stretch>
                        </a:blipFill>
                      </a:tcPr>
                    </a:tc>
                  </a:tr>
                  <a:tr h="936007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33" t="-311111" r="-300333" b="-6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0333" t="-311111" r="-200333" b="-6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200333" t="-311111" r="-100333" b="-6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00333" t="-311111" r="-333" b="-654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02175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259632" y="548680"/>
            <a:ext cx="8219256" cy="420656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/>
              <a:t>     ANOTACE:  </a:t>
            </a:r>
            <a:endParaRPr lang="cs-CZ" sz="3200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5328592"/>
          </a:xfrm>
        </p:spPr>
        <p:txBody>
          <a:bodyPr anchor="b">
            <a:normAutofit fontScale="85000" lnSpcReduction="10000"/>
          </a:bodyPr>
          <a:lstStyle/>
          <a:p>
            <a:r>
              <a:rPr lang="cs-CZ" dirty="0" smtClean="0"/>
              <a:t>Tento výukový materiál bude využíván v hodině aritmetiky v 7. ročníku, jako doplňkový materiál na téma: zlomky a jejich rozšiřování.</a:t>
            </a:r>
          </a:p>
          <a:p>
            <a:r>
              <a:rPr lang="cs-CZ" dirty="0" smtClean="0"/>
              <a:t>Začátek hodiny věnujeme seznámení s pomůckou: zlomková zeď</a:t>
            </a:r>
          </a:p>
          <a:p>
            <a:r>
              <a:rPr lang="cs-CZ" dirty="0" smtClean="0"/>
              <a:t>Každý žák dostane pracovní list s vytištěnou zlomkovou zdí, aby mohl sledovat výklad a vyhledávat ve zlomkové zdi.</a:t>
            </a:r>
          </a:p>
          <a:p>
            <a:r>
              <a:rPr lang="cs-CZ" dirty="0" smtClean="0"/>
              <a:t>Animace ukazuje názorně jak pracovat se zlomkovou zdí a jak provádět zápis stejného zlomku různými způsoby.</a:t>
            </a:r>
          </a:p>
          <a:p>
            <a:r>
              <a:rPr lang="cs-CZ" dirty="0" smtClean="0"/>
              <a:t>Následuje vysvětlení pojmu rozšiřování zlomků.</a:t>
            </a:r>
          </a:p>
          <a:p>
            <a:r>
              <a:rPr lang="cs-CZ" dirty="0" smtClean="0"/>
              <a:t>V závěru hodiny je úloha na procvičování zlomků. Žáci doplňují výsledky do tabulky a následně je promítnuto správné řešení.</a:t>
            </a:r>
          </a:p>
          <a:p>
            <a:endParaRPr lang="cs-CZ" sz="1800" dirty="0" smtClean="0"/>
          </a:p>
          <a:p>
            <a:pPr>
              <a:buNone/>
            </a:pP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</a:rPr>
              <a:t>	</a:t>
            </a:r>
            <a:r>
              <a:rPr lang="cs-CZ" sz="2400" b="1" dirty="0" smtClean="0">
                <a:solidFill>
                  <a:schemeClr val="bg2">
                    <a:lumMod val="25000"/>
                  </a:schemeClr>
                </a:solidFill>
              </a:rPr>
              <a:t>CITACE:</a:t>
            </a:r>
            <a:r>
              <a:rPr lang="cs-CZ" sz="2400" i="1" dirty="0" smtClean="0"/>
              <a:t> 	- </a:t>
            </a:r>
            <a:r>
              <a:rPr lang="cs-CZ" sz="1400" i="1" dirty="0" smtClean="0"/>
              <a:t>Matematika 7 Aritmetika učebnice pro ZŠ a víceletá gymnázia </a:t>
            </a:r>
          </a:p>
          <a:p>
            <a:pPr>
              <a:buNone/>
            </a:pPr>
            <a:r>
              <a:rPr lang="cs-CZ" sz="1400" i="1" dirty="0" smtClean="0"/>
              <a:t>			H. </a:t>
            </a:r>
            <a:r>
              <a:rPr lang="cs-CZ" sz="1400" i="1" dirty="0" err="1" smtClean="0"/>
              <a:t>Binterová</a:t>
            </a:r>
            <a:r>
              <a:rPr lang="cs-CZ" sz="1400" i="1" dirty="0" smtClean="0"/>
              <a:t>, E. Fuchs, P. Tlustý, nakladatelství Fraus 2008</a:t>
            </a:r>
          </a:p>
          <a:p>
            <a:pPr>
              <a:buNone/>
            </a:pPr>
            <a:r>
              <a:rPr lang="cs-CZ" sz="1400" i="1" dirty="0"/>
              <a:t>- Zlomková zeď: </a:t>
            </a:r>
            <a:r>
              <a:rPr lang="cs-CZ" sz="1400" i="1" dirty="0">
                <a:hlinkClick r:id="rId2"/>
              </a:rPr>
              <a:t>http://</a:t>
            </a:r>
            <a:r>
              <a:rPr lang="cs-CZ" sz="1400" i="1" dirty="0" smtClean="0">
                <a:hlinkClick r:id="rId2"/>
              </a:rPr>
              <a:t>kmdm.pedf.cuni.cz/</a:t>
            </a:r>
            <a:r>
              <a:rPr lang="cs-CZ" sz="1400" i="1" dirty="0" err="1" smtClean="0">
                <a:hlinkClick r:id="rId2"/>
              </a:rPr>
              <a:t>Default.aspx?ClanekID</a:t>
            </a:r>
            <a:r>
              <a:rPr lang="cs-CZ" sz="1400" i="1" dirty="0" smtClean="0">
                <a:hlinkClick r:id="rId2"/>
              </a:rPr>
              <a:t>=332&amp;PorZobr=1&amp;PolozkaID=61</a:t>
            </a:r>
            <a:r>
              <a:rPr lang="cs-CZ" sz="1400" i="1" dirty="0" smtClean="0"/>
              <a:t>, staženo dne 23.3.2012, 20:15</a:t>
            </a:r>
          </a:p>
          <a:p>
            <a:pPr>
              <a:buNone/>
            </a:pPr>
            <a:r>
              <a:rPr lang="cs-CZ" sz="2400" i="1" dirty="0" smtClean="0"/>
              <a:t>			</a:t>
            </a:r>
            <a:endParaRPr lang="cs-CZ" sz="1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 w="38100" cap="rnd" cmpd="sng"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1990</TotalTime>
  <Words>636</Words>
  <Application>Microsoft Office PowerPoint</Application>
  <PresentationFormat>Předvádění na obrazovce (4:3)</PresentationFormat>
  <Paragraphs>76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Tok</vt:lpstr>
      <vt:lpstr> MATEMATIKA – ARITMETIKA 7</vt:lpstr>
      <vt:lpstr>CO JE TO ZLOMKOVÁ ZEĎ A JAK S NÍ PRACUJEME?</vt:lpstr>
      <vt:lpstr>Prezentace aplikace PowerPoint</vt:lpstr>
      <vt:lpstr>Prezentace aplikace PowerPoint</vt:lpstr>
      <vt:lpstr>Prezentace aplikace PowerPoint</vt:lpstr>
      <vt:lpstr>ROZŠIŘOVÁNÍ ZLOMKŮ:</vt:lpstr>
      <vt:lpstr>ROZŠIŘOVÁNÍ ZLOMKŮ - PROCVIČOVÁNÍ</vt:lpstr>
      <vt:lpstr>ROZŠIŘOVÁNÍ ZLOMKŮ - PROCVIČOVÁNÍ</vt:lpstr>
      <vt:lpstr>     ANOTACE: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Geometrie – 7.ročník</dc:title>
  <dc:creator>Lubos</dc:creator>
  <cp:lastModifiedBy>Hana Horečková</cp:lastModifiedBy>
  <cp:revision>317</cp:revision>
  <dcterms:created xsi:type="dcterms:W3CDTF">2011-11-27T20:43:59Z</dcterms:created>
  <dcterms:modified xsi:type="dcterms:W3CDTF">2020-05-25T18:49:53Z</dcterms:modified>
</cp:coreProperties>
</file>