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73" r:id="rId11"/>
    <p:sldId id="277" r:id="rId12"/>
    <p:sldId id="276" r:id="rId13"/>
    <p:sldId id="275" r:id="rId14"/>
    <p:sldId id="274" r:id="rId15"/>
    <p:sldId id="267" r:id="rId16"/>
    <p:sldId id="270" r:id="rId17"/>
    <p:sldId id="271" r:id="rId18"/>
    <p:sldId id="268" r:id="rId19"/>
    <p:sldId id="269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200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3403-0E81-45AA-B63F-3B3F789B2B6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1F9-0B59-4983-8B83-4D028ACFD3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17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3403-0E81-45AA-B63F-3B3F789B2B6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1F9-0B59-4983-8B83-4D028ACFD3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27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3403-0E81-45AA-B63F-3B3F789B2B6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1F9-0B59-4983-8B83-4D028ACFD3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16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3403-0E81-45AA-B63F-3B3F789B2B6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1F9-0B59-4983-8B83-4D028ACFD3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19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3403-0E81-45AA-B63F-3B3F789B2B6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1F9-0B59-4983-8B83-4D028ACFD3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00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3403-0E81-45AA-B63F-3B3F789B2B6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1F9-0B59-4983-8B83-4D028ACFD3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61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3403-0E81-45AA-B63F-3B3F789B2B6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1F9-0B59-4983-8B83-4D028ACFD3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80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3403-0E81-45AA-B63F-3B3F789B2B6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1F9-0B59-4983-8B83-4D028ACFD3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250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3403-0E81-45AA-B63F-3B3F789B2B6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1F9-0B59-4983-8B83-4D028ACFD3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00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3403-0E81-45AA-B63F-3B3F789B2B6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1F9-0B59-4983-8B83-4D028ACFD3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45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3403-0E81-45AA-B63F-3B3F789B2B6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A1F9-0B59-4983-8B83-4D028ACFD3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32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03403-0E81-45AA-B63F-3B3F789B2B65}" type="datetimeFigureOut">
              <a:rPr lang="cs-CZ" smtClean="0"/>
              <a:pPr/>
              <a:t>11.3.2020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6A1F9-0B59-4983-8B83-4D028ACFD3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9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slide" Target="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5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9.xml"/><Relationship Id="rId18" Type="http://schemas.openxmlformats.org/officeDocument/2006/relationships/slide" Target="slide17.xml"/><Relationship Id="rId3" Type="http://schemas.openxmlformats.org/officeDocument/2006/relationships/slide" Target="slide4.xml"/><Relationship Id="rId21" Type="http://schemas.openxmlformats.org/officeDocument/2006/relationships/slide" Target="slide13.xml"/><Relationship Id="rId7" Type="http://schemas.openxmlformats.org/officeDocument/2006/relationships/slide" Target="slide8.xml"/><Relationship Id="rId12" Type="http://schemas.openxmlformats.org/officeDocument/2006/relationships/slide" Target="slide22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7.xml"/><Relationship Id="rId5" Type="http://schemas.openxmlformats.org/officeDocument/2006/relationships/slide" Target="slide10.xml"/><Relationship Id="rId15" Type="http://schemas.openxmlformats.org/officeDocument/2006/relationships/slide" Target="slide20.xml"/><Relationship Id="rId10" Type="http://schemas.openxmlformats.org/officeDocument/2006/relationships/slide" Target="slide6.xml"/><Relationship Id="rId19" Type="http://schemas.openxmlformats.org/officeDocument/2006/relationships/slide" Target="slide15.xml"/><Relationship Id="rId4" Type="http://schemas.openxmlformats.org/officeDocument/2006/relationships/slide" Target="slide5.xml"/><Relationship Id="rId9" Type="http://schemas.openxmlformats.org/officeDocument/2006/relationships/slide" Target="slide12.xml"/><Relationship Id="rId14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slide" Target="slide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Pokuste se v rámci samostudia pracovat s prezentací.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Smajlík</a:t>
            </a:r>
            <a:r>
              <a:rPr lang="cs-CZ" dirty="0" smtClean="0"/>
              <a:t> vám ukáže řešení slovní úlohy, přemýšlejte, pracujte.</a:t>
            </a:r>
          </a:p>
          <a:p>
            <a:r>
              <a:rPr lang="cs-CZ" dirty="0" smtClean="0"/>
              <a:t>NELENOŠIT!!!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561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3" action="ppaction://hlinksldjump" highlightClick="1"/>
          </p:cNvPr>
          <p:cNvSpPr/>
          <p:nvPr/>
        </p:nvSpPr>
        <p:spPr>
          <a:xfrm>
            <a:off x="251520" y="5661248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1520" y="18864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Do kina šly tři třídy. Žáci ze 7.A tvořili třetinu, žáci 7.B dvě pětiny a 16 žáků bylo z deváté třídy. </a:t>
            </a:r>
          </a:p>
          <a:p>
            <a:r>
              <a:rPr lang="cs-CZ" sz="2400" u="sng" dirty="0" smtClean="0">
                <a:latin typeface="Comic Sans MS" pitchFamily="66" charset="0"/>
              </a:rPr>
              <a:t>Kolik dětí bylo v kině?____________________________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155679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celkem ……    x ( !!! ) žáků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2031231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7.A    …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263691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7.B    ...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3183359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9.třída   …  16 žáků   </a:t>
            </a:r>
            <a:endParaRPr lang="cs-CZ" sz="2400" u="sng" dirty="0">
              <a:latin typeface="Comic Sans MS" pitchFamily="66" charset="0"/>
            </a:endParaRP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1475656" y="1916832"/>
          <a:ext cx="43624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Rovnice" r:id="rId4" imgW="152280" imgH="393480" progId="Equation.3">
                  <p:embed/>
                </p:oleObj>
              </mc:Choice>
              <mc:Fallback>
                <p:oleObj name="Rovnice" r:id="rId4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916832"/>
                        <a:ext cx="436240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1314450" y="2636838"/>
          <a:ext cx="7556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Rovnice" r:id="rId6" imgW="266400" imgH="393480" progId="Equation.3">
                  <p:embed/>
                </p:oleObj>
              </mc:Choice>
              <mc:Fallback>
                <p:oleObj name="Rovnice" r:id="rId6" imgW="266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2636838"/>
                        <a:ext cx="7556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179512" y="3717032"/>
            <a:ext cx="43204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 x =        +         + 16 </a:t>
            </a:r>
            <a:endParaRPr lang="cs-CZ" sz="2400" dirty="0">
              <a:latin typeface="Comic Sans MS" pitchFamily="66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115616" y="3573016"/>
          <a:ext cx="434975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Rovnice" r:id="rId8" imgW="152280" imgH="393480" progId="Equation.3">
                  <p:embed/>
                </p:oleObj>
              </mc:Choice>
              <mc:Fallback>
                <p:oleObj name="Rovnice" r:id="rId8" imgW="152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573016"/>
                        <a:ext cx="434975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763688" y="3573016"/>
          <a:ext cx="75565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Rovnice" r:id="rId9" imgW="266400" imgH="393480" progId="Equation.3">
                  <p:embed/>
                </p:oleObj>
              </mc:Choice>
              <mc:Fallback>
                <p:oleObj name="Rovnice" r:id="rId9" imgW="266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573016"/>
                        <a:ext cx="755650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179512" y="4293096"/>
            <a:ext cx="43204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 15x = 5x + 6x + 240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79512" y="4695527"/>
            <a:ext cx="172819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  4x = 240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11560" y="5085184"/>
            <a:ext cx="172819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x = 60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31912" y="4847927"/>
            <a:ext cx="172819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  4x = 240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84312" y="5000327"/>
            <a:ext cx="172819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  4x = 240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835696" y="5661248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 kině bylo celkem 60 žáků.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72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89240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1520" y="18864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Za tři dny vysázely děti lesní školku. První den vysázely 30% stromků, druhý den 45% a třetí den 500 stromků. </a:t>
            </a:r>
            <a:r>
              <a:rPr lang="cs-CZ" sz="2400" u="sng" dirty="0" smtClean="0">
                <a:latin typeface="Comic Sans MS" pitchFamily="66" charset="0"/>
              </a:rPr>
              <a:t>Kolik stromků je v lesní školce?___________________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155679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celkem ……    x ( !!! ) stromků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191683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první den ……   0,3x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7504" y="2319263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druhý den ……   0,45x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9512" y="2708920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u="sng" dirty="0" smtClean="0">
                <a:latin typeface="Comic Sans MS" pitchFamily="66" charset="0"/>
              </a:rPr>
              <a:t>třetí den ……   500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796136" y="1412776"/>
            <a:ext cx="201622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30% = 0,3 !!!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9512" y="321297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0,3x + 0,45x + 500 = 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3615407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500 = 0,25 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79512" y="3975447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x = 2000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4725144"/>
            <a:ext cx="61206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V lesní školce je celkem 2000 stromků.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851920" y="2708920"/>
            <a:ext cx="4896544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Úlohu bylo možné řešit pomocí procent:</a:t>
            </a:r>
          </a:p>
          <a:p>
            <a:r>
              <a:rPr lang="cs-CZ" dirty="0" smtClean="0">
                <a:latin typeface="Comic Sans MS" pitchFamily="66" charset="0"/>
              </a:rPr>
              <a:t>30% + 45% = 75 %</a:t>
            </a:r>
          </a:p>
          <a:p>
            <a:r>
              <a:rPr lang="cs-CZ" dirty="0" smtClean="0">
                <a:latin typeface="Comic Sans MS" pitchFamily="66" charset="0"/>
              </a:rPr>
              <a:t>Na třetí den zbývá 25% tj. 500.</a:t>
            </a:r>
          </a:p>
          <a:p>
            <a:r>
              <a:rPr lang="cs-CZ" dirty="0" smtClean="0">
                <a:latin typeface="Comic Sans MS" pitchFamily="66" charset="0"/>
              </a:rPr>
              <a:t>25% je čtvrtina.</a:t>
            </a:r>
          </a:p>
          <a:p>
            <a:r>
              <a:rPr lang="cs-CZ" dirty="0" smtClean="0">
                <a:latin typeface="Comic Sans MS" pitchFamily="66" charset="0"/>
              </a:rPr>
              <a:t>500.4= 2000</a:t>
            </a:r>
            <a:endParaRPr lang="cs-CZ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38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3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3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6" grpId="1" animBg="1"/>
      <p:bldP spid="16" grpId="2" animBg="1"/>
      <p:bldP spid="16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89240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18864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Dvě skupiny razičů pracují na ražení tunelu dlouhého 185 metrů. První skupina postupuje </a:t>
            </a:r>
            <a:r>
              <a:rPr lang="pl-PL" sz="2400" dirty="0" smtClean="0">
                <a:latin typeface="Comic Sans MS" pitchFamily="66" charset="0"/>
              </a:rPr>
              <a:t>o 20 metrů za týden, druhá o 17 metrů za týden. </a:t>
            </a:r>
          </a:p>
          <a:p>
            <a:r>
              <a:rPr lang="pl-PL" sz="2400" u="sng" dirty="0" smtClean="0">
                <a:latin typeface="Comic Sans MS" pitchFamily="66" charset="0"/>
              </a:rPr>
              <a:t>Za jak dlouho bude tunel proražen?__________________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1815207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celkem ……    185 metrů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7504" y="2204864"/>
            <a:ext cx="864096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první skupina   …     x týdnů po 20 metrů …   20x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7504" y="2636912"/>
            <a:ext cx="864096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druhá skupina   …    x týdnů po 17 metrů  …   17x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9512" y="3068960"/>
            <a:ext cx="25202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20x + 17x = 185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79512" y="3471391"/>
            <a:ext cx="25202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37x = 185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9512" y="3903439"/>
            <a:ext cx="25202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x = 5 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4581128"/>
            <a:ext cx="806489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Tunel bude proražen za 5 týdnů. 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0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37732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188640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 obchodě utržili za čtyři dny 1134 korun. První a čtvrtý den byla tržba stejná, druhý den byla tržba o 10% vyšší než první den a třetí den byla o 5% nižší než první den. </a:t>
            </a:r>
          </a:p>
          <a:p>
            <a:r>
              <a:rPr lang="cs-CZ" sz="2400" u="sng" dirty="0" smtClean="0">
                <a:latin typeface="Comic Sans MS" pitchFamily="66" charset="0"/>
              </a:rPr>
              <a:t>Kolik byla tržba v jednotlivých dnech?_______________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5496" y="177281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1.den ……… 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496" y="2204864"/>
            <a:ext cx="892899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2.den ……… 1,1x    </a:t>
            </a:r>
            <a:r>
              <a:rPr lang="cs-CZ" sz="2000" dirty="0" smtClean="0">
                <a:latin typeface="Comic Sans MS" pitchFamily="66" charset="0"/>
              </a:rPr>
              <a:t>o 10% vyšší, tedy 110%, tj.1,1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5496" y="2636912"/>
            <a:ext cx="864096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3.den ……… 0,95x   </a:t>
            </a:r>
            <a:r>
              <a:rPr lang="cs-CZ" sz="2000" dirty="0" smtClean="0">
                <a:latin typeface="Comic Sans MS" pitchFamily="66" charset="0"/>
              </a:rPr>
              <a:t>o 5% nižší, tedy 95%, tj.0,95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5496" y="3039343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4.den ……… x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5496" y="3543399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x + 1,1x + 0,95x + x = 1134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5496" y="3975447"/>
            <a:ext cx="640871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100x + 110x + 95x + 100x = 113400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5496" y="4365104"/>
            <a:ext cx="640871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405x = 113400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83568" y="4767535"/>
            <a:ext cx="151216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x = 280 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699792" y="4725144"/>
            <a:ext cx="554461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První a čtvrtý den byla tržba  280 korun, druhý den 308 korun a třetí den 266 korun.</a:t>
            </a:r>
            <a:endParaRPr lang="cs-CZ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41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89240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18864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Ve skladu je 420 výrobků. Mají být rozvezeny do tří dílen tak, aby v první bylo o 60 výrobků více než ve druhé a ve druhé dílně o 30 výrobků méně než ve třetí dílně. </a:t>
            </a:r>
          </a:p>
          <a:p>
            <a:r>
              <a:rPr lang="cs-CZ" sz="2400" u="sng" dirty="0" smtClean="0">
                <a:latin typeface="Comic Sans MS" pitchFamily="66" charset="0"/>
              </a:rPr>
              <a:t>Kolik výrobků bude rozvezeno do jednotlivých dílen?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7504" y="177281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1.dílna ……… x – 30 + 60 = x + 30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7504" y="213285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2.dílna ……… x - 30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7504" y="2535287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u="sng" dirty="0" smtClean="0">
                <a:latin typeface="Comic Sans MS" pitchFamily="66" charset="0"/>
              </a:rPr>
              <a:t>3.dílna ……… x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9512" y="299695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x + 30 + x – 30 + x = 420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79512" y="3399383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3x = 420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3831431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x = 140</a:t>
            </a:r>
            <a:endParaRPr lang="cs-CZ" sz="2400" u="sng" dirty="0">
              <a:latin typeface="Comic Sans MS" pitchFamily="66" charset="0"/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 flipH="1">
            <a:off x="899592" y="2924944"/>
            <a:ext cx="288032" cy="576064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flipH="1">
            <a:off x="2123728" y="2924944"/>
            <a:ext cx="288032" cy="576064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51520" y="4509120"/>
            <a:ext cx="842493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První dílna naskladní 170 výrobků, druhá 110 a třetí 140.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14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7287" y="5566307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188640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Výdělek zedníků činil dohromady 7700K. Peníze si rozdělili tak, že druhý zedník dostal o polovinu více než první a třetí dostal dvakrát více než druhý. </a:t>
            </a:r>
          </a:p>
          <a:p>
            <a:r>
              <a:rPr lang="cs-CZ" sz="2400" u="sng" dirty="0" smtClean="0">
                <a:latin typeface="Comic Sans MS" pitchFamily="66" charset="0"/>
              </a:rPr>
              <a:t>Kolik dostal každý z nich?_________________________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7504" y="177281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1.dělník ……… x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7504" y="2204864"/>
            <a:ext cx="849694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2.dělník ……… 1,5x   </a:t>
            </a:r>
            <a:r>
              <a:rPr lang="cs-CZ" sz="2000" dirty="0" smtClean="0">
                <a:latin typeface="Comic Sans MS" pitchFamily="66" charset="0"/>
              </a:rPr>
              <a:t>(o polovinu více … +0,5 k celku … 1,5 !!! )</a:t>
            </a:r>
            <a:r>
              <a:rPr lang="cs-CZ" sz="2400" dirty="0" smtClean="0">
                <a:latin typeface="Comic Sans MS" pitchFamily="66" charset="0"/>
              </a:rPr>
              <a:t> 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7504" y="2679303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3.dělník ……… 3x 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07504" y="3183359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5,5x  = 7700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07504" y="3615407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x  = 1400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4365104"/>
            <a:ext cx="842493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První dělník dostal 1400 korun, druhý 2100 a 4200 korun.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8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89240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1520" y="188640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Součet tří po sobě jdoucích sudých čísel je 132. </a:t>
            </a:r>
          </a:p>
          <a:p>
            <a:r>
              <a:rPr lang="cs-CZ" sz="2400" u="sng" dirty="0" smtClean="0">
                <a:latin typeface="Comic Sans MS" pitchFamily="66" charset="0"/>
              </a:rPr>
              <a:t>Která jsou to čísla?_________________________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05273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1.číslo  ……… 2x-2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484784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2.číslo ……… 2x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1916832"/>
            <a:ext cx="266429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3.číslo ……… 2x+2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131840" y="1052736"/>
            <a:ext cx="489654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Vyjádření sudého čísla:</a:t>
            </a:r>
          </a:p>
          <a:p>
            <a:pPr>
              <a:buFontTx/>
              <a:buChar char="-"/>
            </a:pPr>
            <a:r>
              <a:rPr lang="cs-CZ" dirty="0" smtClean="0">
                <a:latin typeface="Comic Sans MS" pitchFamily="66" charset="0"/>
              </a:rPr>
              <a:t>Číslo sudé je dělitelné dvojkou – tedy je jejím násobkem !!!</a:t>
            </a:r>
          </a:p>
          <a:p>
            <a:r>
              <a:rPr lang="cs-CZ" dirty="0" smtClean="0">
                <a:latin typeface="Comic Sans MS" pitchFamily="66" charset="0"/>
              </a:rPr>
              <a:t>x … nevíme je- li sudé, ale 2x ANO !!!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131840" y="2348880"/>
            <a:ext cx="4896544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Vyjádření po sobě jdoucích sudých čísel:</a:t>
            </a:r>
          </a:p>
          <a:p>
            <a:r>
              <a:rPr lang="cs-CZ" dirty="0" smtClean="0">
                <a:latin typeface="Comic Sans MS" pitchFamily="66" charset="0"/>
              </a:rPr>
              <a:t>2x je tedy sudé. 2x+1 je následující – liché…</a:t>
            </a:r>
          </a:p>
          <a:p>
            <a:r>
              <a:rPr lang="cs-CZ" dirty="0" smtClean="0">
                <a:latin typeface="Comic Sans MS" pitchFamily="66" charset="0"/>
              </a:rPr>
              <a:t>Každé další, zvětšené (nebo zmenšené) o dvě musí být sudé … !!!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131840" y="3645024"/>
            <a:ext cx="48965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Vyhovuje trojice 2x, </a:t>
            </a:r>
            <a:r>
              <a:rPr lang="cs-CZ" dirty="0" err="1" smtClean="0">
                <a:latin typeface="Comic Sans MS" pitchFamily="66" charset="0"/>
              </a:rPr>
              <a:t>2x</a:t>
            </a:r>
            <a:r>
              <a:rPr lang="cs-CZ" dirty="0" smtClean="0">
                <a:latin typeface="Comic Sans MS" pitchFamily="66" charset="0"/>
              </a:rPr>
              <a:t>+2 a 2x+4  ???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131840" y="4077072"/>
            <a:ext cx="48965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Nebo 2x-2, 2x a  2x+2 ???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131840" y="4509120"/>
            <a:ext cx="48965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Nebo 2x-4, 2x-2 a  2x ???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131840" y="4941168"/>
            <a:ext cx="48965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Nebo 2x-10, 2x-8 a  2x-6 ???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131840" y="5373216"/>
            <a:ext cx="489654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Nebo 2x-10, 2x-4 a  2x ???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411760" y="5733256"/>
            <a:ext cx="4248472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Tato čísla by byla sudá, ale nikoli po sobě jdoucí…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51520" y="2348880"/>
            <a:ext cx="316835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2x-2+2x+2x+2 = 132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51520" y="2823319"/>
            <a:ext cx="316835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2x-2+2x+2x+2 = 132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20" name="Přímá spojovací čára 19"/>
          <p:cNvCxnSpPr/>
          <p:nvPr/>
        </p:nvCxnSpPr>
        <p:spPr>
          <a:xfrm flipH="1">
            <a:off x="899592" y="2780928"/>
            <a:ext cx="216024" cy="43204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flipH="1">
            <a:off x="2267744" y="2780928"/>
            <a:ext cx="216024" cy="43204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251520" y="3255367"/>
            <a:ext cx="158417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6x = 132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51520" y="3645024"/>
            <a:ext cx="158417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x = 22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619672" y="4509120"/>
            <a:ext cx="475252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Comic Sans MS" pitchFamily="66" charset="0"/>
              </a:rPr>
              <a:t>Jedná se o čísla 42, 44 a 46.</a:t>
            </a:r>
            <a:endParaRPr lang="cs-CZ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64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4" grpId="0" animBg="1"/>
      <p:bldP spid="25" grpId="0" animBg="1"/>
      <p:bldP spid="26" grpId="0" animBg="1"/>
      <p:bldP spid="2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89240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18864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Do prázdného sudu napršelo v pondělí o 30 litrů vody více než v úterý.Ve středu tolik, co v pondělí a úterý dohromady, takže je stolitrový sud plný. </a:t>
            </a:r>
          </a:p>
          <a:p>
            <a:r>
              <a:rPr lang="cs-CZ" sz="2400" u="sng" dirty="0" smtClean="0">
                <a:latin typeface="Comic Sans MS" pitchFamily="66" charset="0"/>
              </a:rPr>
              <a:t>Kolik vody napršelo v jednotlivé dny?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7504" y="177281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pondělí ……… x+30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7504" y="2204864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úterý ………   x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7504" y="2607295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středa ……… x+30+x 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7504" y="3068960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x + 30 + x + </a:t>
            </a:r>
            <a:r>
              <a:rPr lang="cs-CZ" sz="2400" dirty="0" err="1" smtClean="0">
                <a:latin typeface="Comic Sans MS" pitchFamily="66" charset="0"/>
              </a:rPr>
              <a:t>x</a:t>
            </a:r>
            <a:r>
              <a:rPr lang="cs-CZ" sz="2400" dirty="0" smtClean="0">
                <a:latin typeface="Comic Sans MS" pitchFamily="66" charset="0"/>
              </a:rPr>
              <a:t> + 30 + x = 100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91880" y="1772816"/>
            <a:ext cx="518457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Víme kolik napršelo za uvedené tři dny celkem?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491880" y="2276872"/>
            <a:ext cx="403244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… když napršel plný stolitrový sud ?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7504" y="3543399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4x = 40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23528" y="3975447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x = 10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79512" y="4509120"/>
            <a:ext cx="878497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 pondělí napršelo 40 litrů, v úterý jen 10 litrů, ve středu lilo jako z konve a do sudu nateklo celkem 50 litrů dešťové vody.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73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89240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51520" y="188640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Zemědělci oseli žitem, pšenicí a ječmenem celkem 195 ha. Žitem oseli 1,5 krát více než pšenicí. Ječmenem oseli 5 krát menší plochu než žitem. </a:t>
            </a:r>
          </a:p>
          <a:p>
            <a:r>
              <a:rPr lang="cs-CZ" sz="2400" u="sng" dirty="0" smtClean="0">
                <a:latin typeface="Comic Sans MS" pitchFamily="66" charset="0"/>
              </a:rPr>
              <a:t>Vypočti plochy jednotlivých obilnin._________________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07504" y="177281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žito ……… 1,5x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7504" y="2204864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pšenice……… x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07504" y="263691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ječmen ……… 1,5x:3= 0,5x 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3111351"/>
            <a:ext cx="316835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1,5x+x+0,5x = 195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51520" y="3543399"/>
            <a:ext cx="316835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3x = 195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3975447"/>
            <a:ext cx="316835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x = 65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4725144"/>
            <a:ext cx="5616624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Žito bylo vyseto na ploše 97,5 hektarů, pšenice na 65 hektarech a ječmen na ploše 19,5 hektarů.</a:t>
            </a:r>
            <a:endParaRPr lang="cs-CZ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89240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1520" y="260648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Je dáno pět čísel. </a:t>
            </a:r>
          </a:p>
          <a:p>
            <a:r>
              <a:rPr lang="cs-CZ" sz="2400" dirty="0" smtClean="0">
                <a:latin typeface="Comic Sans MS" pitchFamily="66" charset="0"/>
              </a:rPr>
              <a:t>Každé číslo v řadě je trojnásobkem předcházejícího. Největší číslo je o 1152 větší než prostřední. </a:t>
            </a:r>
          </a:p>
          <a:p>
            <a:r>
              <a:rPr lang="cs-CZ" sz="2400" u="sng" dirty="0" smtClean="0">
                <a:latin typeface="Comic Sans MS" pitchFamily="66" charset="0"/>
              </a:rPr>
              <a:t>Které je nejmenší číslo v řadě?___________________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7504" y="177281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1.číslo ……… x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7504" y="213285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2.číslo ……… 3x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7504" y="249289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3.číslo ……… 3.3x=3</a:t>
            </a:r>
            <a:r>
              <a:rPr lang="cs-CZ" sz="2400" baseline="30000" dirty="0" smtClean="0">
                <a:latin typeface="Comic Sans MS" pitchFamily="66" charset="0"/>
              </a:rPr>
              <a:t>2</a:t>
            </a:r>
            <a:r>
              <a:rPr lang="cs-CZ" sz="2400" dirty="0" smtClean="0">
                <a:latin typeface="Comic Sans MS" pitchFamily="66" charset="0"/>
              </a:rPr>
              <a:t>x=9x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7504" y="285293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4.číslo ……… 3.3.3x=3</a:t>
            </a:r>
            <a:r>
              <a:rPr lang="cs-CZ" sz="2400" baseline="30000" dirty="0" smtClean="0">
                <a:latin typeface="Comic Sans MS" pitchFamily="66" charset="0"/>
              </a:rPr>
              <a:t>3</a:t>
            </a:r>
            <a:r>
              <a:rPr lang="cs-CZ" sz="2400" dirty="0" smtClean="0">
                <a:latin typeface="Comic Sans MS" pitchFamily="66" charset="0"/>
              </a:rPr>
              <a:t>x=27x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07504" y="321297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5.číslo ……… 3.3.3.3x=3</a:t>
            </a:r>
            <a:r>
              <a:rPr lang="cs-CZ" sz="2400" u="sng" baseline="30000" dirty="0" smtClean="0">
                <a:latin typeface="Comic Sans MS" pitchFamily="66" charset="0"/>
              </a:rPr>
              <a:t>4</a:t>
            </a:r>
            <a:r>
              <a:rPr lang="cs-CZ" sz="2400" u="sng" dirty="0" smtClean="0">
                <a:latin typeface="Comic Sans MS" pitchFamily="66" charset="0"/>
              </a:rPr>
              <a:t>x=81x 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860032" y="2060848"/>
            <a:ext cx="356388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Jedná se o porovnání prostředního a největšího čísla, nikoli o součet celé řady !!!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07504" y="3645024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9x + 1152 = 81x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07504" y="4119463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72x = 1152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07504" y="4551511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x = 16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691680" y="4725144"/>
            <a:ext cx="410445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Nejmenším číslem je číslo 16.</a:t>
            </a:r>
            <a:endParaRPr lang="cs-CZ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1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>
            <a:normAutofit/>
          </a:bodyPr>
          <a:lstStyle/>
          <a:p>
            <a:r>
              <a:rPr lang="cs-CZ" sz="7200" b="1" dirty="0" smtClean="0">
                <a:latin typeface="Comic Sans MS" pitchFamily="66" charset="0"/>
              </a:rPr>
              <a:t>Slovní úlohy</a:t>
            </a:r>
            <a:endParaRPr lang="cs-CZ" sz="7200" b="1" dirty="0"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9552" y="2204864"/>
            <a:ext cx="6400800" cy="17526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0070C0"/>
                </a:solidFill>
                <a:latin typeface="Comic Sans MS" pitchFamily="66" charset="0"/>
              </a:rPr>
              <a:t>Řešení pomocí </a:t>
            </a:r>
          </a:p>
          <a:p>
            <a:r>
              <a:rPr lang="cs-CZ" sz="4000" dirty="0" smtClean="0">
                <a:solidFill>
                  <a:srgbClr val="0070C0"/>
                </a:solidFill>
                <a:latin typeface="Comic Sans MS" pitchFamily="66" charset="0"/>
              </a:rPr>
              <a:t>rovnic</a:t>
            </a:r>
            <a:endParaRPr lang="cs-CZ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6012160" y="2492896"/>
            <a:ext cx="2952000" cy="1656184"/>
          </a:xfrm>
          <a:prstGeom prst="rightArrow">
            <a:avLst/>
          </a:prstGeom>
          <a:solidFill>
            <a:srgbClr val="92D05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>
                <a:solidFill>
                  <a:schemeClr val="tx1"/>
                </a:solidFill>
              </a:rPr>
              <a:t>t</a:t>
            </a:r>
            <a:r>
              <a:rPr lang="cs-CZ" sz="2800" smtClean="0">
                <a:solidFill>
                  <a:schemeClr val="tx1"/>
                </a:solidFill>
              </a:rPr>
              <a:t>ěžší</a:t>
            </a:r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5" name="Šipka doleva 4">
            <a:hlinkClick r:id="" action="ppaction://hlinkshowjump?jump=nextslide"/>
          </p:cNvPr>
          <p:cNvSpPr/>
          <p:nvPr/>
        </p:nvSpPr>
        <p:spPr>
          <a:xfrm>
            <a:off x="107504" y="2492896"/>
            <a:ext cx="2952328" cy="1656184"/>
          </a:xfrm>
          <a:prstGeom prst="leftArrow">
            <a:avLst/>
          </a:prstGeom>
          <a:solidFill>
            <a:srgbClr val="92D05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smtClean="0">
                <a:solidFill>
                  <a:schemeClr val="tx1"/>
                </a:solidFill>
              </a:rPr>
              <a:t>jednodušší</a:t>
            </a:r>
            <a:endParaRPr lang="cs-CZ" sz="2800">
              <a:solidFill>
                <a:schemeClr val="tx1"/>
              </a:solidFill>
            </a:endParaRPr>
          </a:p>
        </p:txBody>
      </p:sp>
      <p:sp>
        <p:nvSpPr>
          <p:cNvPr id="6" name="Osmicípá hvězda 5">
            <a:hlinkClick r:id="rId2" action="ppaction://hlinksldjump"/>
          </p:cNvPr>
          <p:cNvSpPr/>
          <p:nvPr/>
        </p:nvSpPr>
        <p:spPr>
          <a:xfrm>
            <a:off x="1565127" y="3897052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1</a:t>
            </a:r>
            <a:endParaRPr lang="cs-CZ"/>
          </a:p>
        </p:txBody>
      </p:sp>
      <p:sp>
        <p:nvSpPr>
          <p:cNvPr id="7" name="Osmicípá hvězda 6">
            <a:hlinkClick r:id="rId3" action="ppaction://hlinksldjump"/>
          </p:cNvPr>
          <p:cNvSpPr/>
          <p:nvPr/>
        </p:nvSpPr>
        <p:spPr>
          <a:xfrm>
            <a:off x="1233204" y="4351547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2</a:t>
            </a:r>
            <a:endParaRPr lang="cs-CZ"/>
          </a:p>
        </p:txBody>
      </p:sp>
      <p:sp>
        <p:nvSpPr>
          <p:cNvPr id="8" name="Osmicípá hvězda 7">
            <a:hlinkClick r:id="rId4" action="ppaction://hlinksldjump"/>
          </p:cNvPr>
          <p:cNvSpPr/>
          <p:nvPr/>
        </p:nvSpPr>
        <p:spPr>
          <a:xfrm>
            <a:off x="1886025" y="4341849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3</a:t>
            </a:r>
            <a:endParaRPr lang="cs-CZ"/>
          </a:p>
        </p:txBody>
      </p:sp>
      <p:sp>
        <p:nvSpPr>
          <p:cNvPr id="9" name="Osmicípá hvězda 8">
            <a:hlinkClick r:id="rId5" action="ppaction://hlinksldjump"/>
          </p:cNvPr>
          <p:cNvSpPr/>
          <p:nvPr/>
        </p:nvSpPr>
        <p:spPr>
          <a:xfrm>
            <a:off x="1277095" y="5323892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8</a:t>
            </a:r>
            <a:endParaRPr lang="cs-CZ"/>
          </a:p>
        </p:txBody>
      </p:sp>
      <p:sp>
        <p:nvSpPr>
          <p:cNvPr id="10" name="Osmicípá hvězda 9">
            <a:hlinkClick r:id="rId6" action="ppaction://hlinksldjump"/>
          </p:cNvPr>
          <p:cNvSpPr/>
          <p:nvPr/>
        </p:nvSpPr>
        <p:spPr>
          <a:xfrm>
            <a:off x="1917155" y="5323892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9</a:t>
            </a:r>
            <a:endParaRPr lang="cs-CZ"/>
          </a:p>
        </p:txBody>
      </p:sp>
      <p:sp>
        <p:nvSpPr>
          <p:cNvPr id="11" name="Osmicípá hvězda 10">
            <a:hlinkClick r:id="rId7" action="ppaction://hlinksldjump"/>
          </p:cNvPr>
          <p:cNvSpPr/>
          <p:nvPr/>
        </p:nvSpPr>
        <p:spPr>
          <a:xfrm>
            <a:off x="2205187" y="4845905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6</a:t>
            </a:r>
            <a:endParaRPr lang="cs-CZ"/>
          </a:p>
        </p:txBody>
      </p:sp>
      <p:sp>
        <p:nvSpPr>
          <p:cNvPr id="12" name="Osmicípá hvězda 11">
            <a:hlinkClick r:id="rId8" action="ppaction://hlinksldjump"/>
          </p:cNvPr>
          <p:cNvSpPr/>
          <p:nvPr/>
        </p:nvSpPr>
        <p:spPr>
          <a:xfrm>
            <a:off x="657140" y="5359659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7</a:t>
            </a:r>
            <a:endParaRPr lang="cs-CZ"/>
          </a:p>
        </p:txBody>
      </p:sp>
      <p:sp>
        <p:nvSpPr>
          <p:cNvPr id="13" name="Osmicípá hvězda 12">
            <a:hlinkClick r:id="rId9" action="ppaction://hlinksldjump"/>
          </p:cNvPr>
          <p:cNvSpPr/>
          <p:nvPr/>
        </p:nvSpPr>
        <p:spPr>
          <a:xfrm>
            <a:off x="2581251" y="5341500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10</a:t>
            </a:r>
            <a:endParaRPr lang="cs-CZ" sz="1600"/>
          </a:p>
        </p:txBody>
      </p:sp>
      <p:sp>
        <p:nvSpPr>
          <p:cNvPr id="14" name="Osmicípá hvězda 13">
            <a:hlinkClick r:id="rId10" action="ppaction://hlinksldjump"/>
          </p:cNvPr>
          <p:cNvSpPr/>
          <p:nvPr/>
        </p:nvSpPr>
        <p:spPr>
          <a:xfrm>
            <a:off x="945172" y="4855603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4</a:t>
            </a:r>
            <a:endParaRPr lang="cs-CZ"/>
          </a:p>
        </p:txBody>
      </p:sp>
      <p:sp>
        <p:nvSpPr>
          <p:cNvPr id="15" name="Osmicípá hvězda 14">
            <a:hlinkClick r:id="rId11" action="ppaction://hlinksldjump"/>
          </p:cNvPr>
          <p:cNvSpPr/>
          <p:nvPr/>
        </p:nvSpPr>
        <p:spPr>
          <a:xfrm>
            <a:off x="1565127" y="4806824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5</a:t>
            </a:r>
            <a:endParaRPr lang="cs-CZ"/>
          </a:p>
        </p:txBody>
      </p:sp>
      <p:sp>
        <p:nvSpPr>
          <p:cNvPr id="16" name="Osmicípá hvězda 15">
            <a:hlinkClick r:id="rId12" action="ppaction://hlinksldjump"/>
          </p:cNvPr>
          <p:cNvSpPr/>
          <p:nvPr/>
        </p:nvSpPr>
        <p:spPr>
          <a:xfrm>
            <a:off x="7470884" y="5285593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smtClean="0"/>
              <a:t>10</a:t>
            </a:r>
            <a:endParaRPr lang="cs-CZ" sz="1600"/>
          </a:p>
        </p:txBody>
      </p:sp>
      <p:sp>
        <p:nvSpPr>
          <p:cNvPr id="17" name="Osmicípá hvězda 16">
            <a:hlinkClick r:id="rId13" action="ppaction://hlinksldjump"/>
          </p:cNvPr>
          <p:cNvSpPr/>
          <p:nvPr/>
        </p:nvSpPr>
        <p:spPr>
          <a:xfrm>
            <a:off x="5581014" y="5309406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7</a:t>
            </a:r>
            <a:endParaRPr lang="cs-CZ"/>
          </a:p>
        </p:txBody>
      </p:sp>
      <p:sp>
        <p:nvSpPr>
          <p:cNvPr id="18" name="Osmicípá hvězda 17">
            <a:hlinkClick r:id="rId14" action="ppaction://hlinksldjump"/>
          </p:cNvPr>
          <p:cNvSpPr/>
          <p:nvPr/>
        </p:nvSpPr>
        <p:spPr>
          <a:xfrm>
            <a:off x="6863938" y="5285593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9</a:t>
            </a:r>
            <a:endParaRPr lang="cs-CZ"/>
          </a:p>
        </p:txBody>
      </p:sp>
      <p:sp>
        <p:nvSpPr>
          <p:cNvPr id="19" name="Osmicípá hvězda 18">
            <a:hlinkClick r:id="rId15" action="ppaction://hlinksldjump"/>
          </p:cNvPr>
          <p:cNvSpPr/>
          <p:nvPr/>
        </p:nvSpPr>
        <p:spPr>
          <a:xfrm>
            <a:off x="6206911" y="5285593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8</a:t>
            </a:r>
            <a:endParaRPr lang="cs-CZ"/>
          </a:p>
        </p:txBody>
      </p:sp>
      <p:sp>
        <p:nvSpPr>
          <p:cNvPr id="20" name="Osmicípá hvězda 19">
            <a:hlinkClick r:id="rId16" action="ppaction://hlinksldjump"/>
          </p:cNvPr>
          <p:cNvSpPr/>
          <p:nvPr/>
        </p:nvSpPr>
        <p:spPr>
          <a:xfrm>
            <a:off x="5869046" y="4819836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4</a:t>
            </a:r>
            <a:endParaRPr lang="cs-CZ"/>
          </a:p>
        </p:txBody>
      </p:sp>
      <p:sp>
        <p:nvSpPr>
          <p:cNvPr id="21" name="Osmicípá hvězda 20">
            <a:hlinkClick r:id="rId17" action="ppaction://hlinksldjump"/>
          </p:cNvPr>
          <p:cNvSpPr/>
          <p:nvPr/>
        </p:nvSpPr>
        <p:spPr>
          <a:xfrm>
            <a:off x="7137682" y="4813920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6</a:t>
            </a:r>
            <a:endParaRPr lang="cs-CZ"/>
          </a:p>
        </p:txBody>
      </p:sp>
      <p:sp>
        <p:nvSpPr>
          <p:cNvPr id="22" name="Osmicípá hvězda 21">
            <a:hlinkClick r:id="rId18" action="ppaction://hlinksldjump"/>
          </p:cNvPr>
          <p:cNvSpPr/>
          <p:nvPr/>
        </p:nvSpPr>
        <p:spPr>
          <a:xfrm>
            <a:off x="6494943" y="4771628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5</a:t>
            </a:r>
            <a:endParaRPr lang="cs-CZ"/>
          </a:p>
        </p:txBody>
      </p:sp>
      <p:sp>
        <p:nvSpPr>
          <p:cNvPr id="23" name="Osmicípá hvězda 22">
            <a:hlinkClick r:id="rId19" action="ppaction://hlinksldjump"/>
          </p:cNvPr>
          <p:cNvSpPr/>
          <p:nvPr/>
        </p:nvSpPr>
        <p:spPr>
          <a:xfrm>
            <a:off x="6840088" y="4341849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3</a:t>
            </a:r>
            <a:endParaRPr lang="cs-CZ"/>
          </a:p>
        </p:txBody>
      </p:sp>
      <p:sp>
        <p:nvSpPr>
          <p:cNvPr id="24" name="Osmicípá hvězda 23">
            <a:hlinkClick r:id="rId20" action="ppaction://hlinksldjump"/>
          </p:cNvPr>
          <p:cNvSpPr/>
          <p:nvPr/>
        </p:nvSpPr>
        <p:spPr>
          <a:xfrm>
            <a:off x="6168848" y="4309864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2</a:t>
            </a:r>
            <a:endParaRPr lang="cs-CZ"/>
          </a:p>
        </p:txBody>
      </p:sp>
      <p:sp>
        <p:nvSpPr>
          <p:cNvPr id="25" name="Osmicípá hvězda 24">
            <a:hlinkClick r:id="rId21" action="ppaction://hlinksldjump"/>
          </p:cNvPr>
          <p:cNvSpPr/>
          <p:nvPr/>
        </p:nvSpPr>
        <p:spPr>
          <a:xfrm>
            <a:off x="6494943" y="3880656"/>
            <a:ext cx="576064" cy="504056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8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89240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51520" y="18864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Helena měla o 20% větší úspory než Jana. </a:t>
            </a:r>
          </a:p>
          <a:p>
            <a:r>
              <a:rPr lang="cs-CZ" sz="2400" dirty="0" smtClean="0">
                <a:latin typeface="Comic Sans MS" pitchFamily="66" charset="0"/>
              </a:rPr>
              <a:t>Dohromady měly uspořeno 1804 korun. </a:t>
            </a:r>
          </a:p>
          <a:p>
            <a:r>
              <a:rPr lang="cs-CZ" sz="2400" u="sng" dirty="0" smtClean="0">
                <a:latin typeface="Comic Sans MS" pitchFamily="66" charset="0"/>
              </a:rPr>
              <a:t>Kolik měla uspořeno Jana?_________________________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79512" y="141277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Helena ……… 1,2x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79512" y="1815207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Jana ………         x 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79512" y="227687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1,2x + x = 1804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79512" y="2751311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2,2x = 1804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79512" y="3183359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x = 820 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259632" y="3789040"/>
            <a:ext cx="410445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Jana měla naspořeno 820 korun.</a:t>
            </a:r>
            <a:endParaRPr lang="cs-CZ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41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83746" y="5589240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18864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825 tun obilí bylo rozděleno na dva díly, první díl určený ke krmení tvořil 65% dílu </a:t>
            </a:r>
            <a:r>
              <a:rPr lang="pl-PL" sz="2400" dirty="0" smtClean="0">
                <a:latin typeface="Comic Sans MS" pitchFamily="66" charset="0"/>
              </a:rPr>
              <a:t>určeného k prodeji. </a:t>
            </a:r>
          </a:p>
          <a:p>
            <a:r>
              <a:rPr lang="pl-PL" sz="2400" u="sng" dirty="0" smtClean="0">
                <a:latin typeface="Comic Sans MS" pitchFamily="66" charset="0"/>
              </a:rPr>
              <a:t>Kolik obilí bylo určeno na prodej?____________________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141277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prodej ……… x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1887215"/>
            <a:ext cx="669674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krmení ……… 0,65x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9512" y="227687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x+0,65x = 825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79512" y="2751311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1,65x = 825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9512" y="3183359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x=500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259632" y="3789040"/>
            <a:ext cx="6264696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K prodeji bylo určeno 500 tun obilí.</a:t>
            </a:r>
            <a:endParaRPr lang="cs-CZ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39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71575" y="5589240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1520" y="18864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Určete součet tří po sobě jdoucích čísel takových, </a:t>
            </a:r>
          </a:p>
          <a:p>
            <a:r>
              <a:rPr lang="cs-CZ" sz="2400" u="sng" dirty="0" smtClean="0">
                <a:latin typeface="Comic Sans MS" pitchFamily="66" charset="0"/>
              </a:rPr>
              <a:t>že součet prvního a posledního je 368._____________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988840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3.číslo ……… x + 2       ……  185 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55679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2.číslo ……… x + 1       …...  184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1124744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1.číslo ……… x             ……  183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0" y="2492896"/>
            <a:ext cx="237626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x + </a:t>
            </a:r>
            <a:r>
              <a:rPr lang="cs-CZ" sz="2400" dirty="0" err="1" smtClean="0">
                <a:latin typeface="Comic Sans MS" pitchFamily="66" charset="0"/>
              </a:rPr>
              <a:t>x</a:t>
            </a:r>
            <a:r>
              <a:rPr lang="cs-CZ" sz="2400" dirty="0" smtClean="0">
                <a:latin typeface="Comic Sans MS" pitchFamily="66" charset="0"/>
              </a:rPr>
              <a:t> + 2 = 368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2895327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2x = 366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327375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x = 183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339752" y="4797152"/>
            <a:ext cx="36004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Hledaný součet je 366.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923928" y="2463279"/>
            <a:ext cx="86409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u="sng" dirty="0" smtClean="0">
                <a:latin typeface="Comic Sans MS" pitchFamily="66" charset="0"/>
              </a:rPr>
              <a:t>366</a:t>
            </a:r>
            <a:endParaRPr lang="cs-CZ" sz="2400" b="1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5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37732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20688"/>
            <a:ext cx="783510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Turista ušel během 3 dnů 47km. Druhý den ušel o 20% více než první den. Třetí den ušel o 4km méně než druhý den. Kolik km ušel v jednotlivých dnech?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331640" y="213285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1.den ……… 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331640" y="263691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2.den ……… 1,2x    (120%=1,2)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331640" y="3183359"/>
            <a:ext cx="568863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3.den ……… 1,2x - 4    (o… méně … - )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6084168" y="3212976"/>
            <a:ext cx="4320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876256" y="2636912"/>
            <a:ext cx="226774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celkem 47 km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0" name="Pravá složená závorka 9"/>
          <p:cNvSpPr/>
          <p:nvPr/>
        </p:nvSpPr>
        <p:spPr>
          <a:xfrm>
            <a:off x="6588224" y="2204864"/>
            <a:ext cx="360040" cy="1368152"/>
          </a:xfrm>
          <a:prstGeom prst="rightBr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403648" y="3573016"/>
            <a:ext cx="43204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x + 1,2x + 1,2x – 4 = 47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75856" y="3933056"/>
            <a:ext cx="172819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3,4x = 47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779912" y="4335487"/>
            <a:ext cx="172819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x = 15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115616" y="4941168"/>
            <a:ext cx="705678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První den ušel 15km, druhý 18km a třetí 14km.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59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423432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1520" y="26064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Za tři kravaty bylo zaplaceno 179 korun. Modrá byla o 18% dražší než šedá a hnědá byla o 20 korun dražší než šedá. </a:t>
            </a:r>
            <a:r>
              <a:rPr lang="cs-CZ" sz="2400" u="sng" dirty="0" smtClean="0">
                <a:latin typeface="Comic Sans MS" pitchFamily="66" charset="0"/>
              </a:rPr>
              <a:t>Vypočti ceny jednotlivých kravat.___________________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31640" y="1556792"/>
            <a:ext cx="748883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modrá ……… </a:t>
            </a:r>
            <a:r>
              <a:rPr lang="cs-CZ" sz="2400" dirty="0" smtClean="0">
                <a:latin typeface="Comic Sans MS" pitchFamily="66" charset="0"/>
              </a:rPr>
              <a:t>1,18x (</a:t>
            </a:r>
            <a:r>
              <a:rPr lang="cs-CZ" sz="1400" dirty="0" smtClean="0">
                <a:latin typeface="Comic Sans MS" pitchFamily="66" charset="0"/>
              </a:rPr>
              <a:t>100%+18%=118% … 1,18.x</a:t>
            </a:r>
            <a:r>
              <a:rPr lang="cs-CZ" sz="2400" dirty="0" smtClean="0">
                <a:latin typeface="Comic Sans MS" pitchFamily="66" charset="0"/>
              </a:rPr>
              <a:t>)</a:t>
            </a:r>
            <a:endParaRPr lang="cs-CZ" sz="1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331640" y="191683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šedá ………   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331640" y="2319263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hnědá ……… x+20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03648" y="285293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celkem …….179 Kč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31640" y="3284984"/>
            <a:ext cx="43204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1,18x + x + </a:t>
            </a:r>
            <a:r>
              <a:rPr lang="cs-CZ" sz="2400" dirty="0" err="1" smtClean="0">
                <a:latin typeface="Comic Sans MS" pitchFamily="66" charset="0"/>
              </a:rPr>
              <a:t>x</a:t>
            </a:r>
            <a:r>
              <a:rPr lang="cs-CZ" sz="2400" dirty="0" smtClean="0">
                <a:latin typeface="Comic Sans MS" pitchFamily="66" charset="0"/>
              </a:rPr>
              <a:t> + 20 = 179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915816" y="3645024"/>
            <a:ext cx="43204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3,18x  = 159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915816" y="4047455"/>
            <a:ext cx="43204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x  = 50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55576" y="4509120"/>
            <a:ext cx="813690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Šedá kravata stála 50Kč, modrá 59Kč a hnědá 70Kč.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9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89240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1520" y="18864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Budík, dámské a pánské hodinky stojí celkem 1370 korun. Kolik stojí každá z věcí, když dámské hodinky jsou 6x dražší než budík a pánské hodinky jsou o 200 korun dražší než dámské hodinky?</a:t>
            </a:r>
          </a:p>
          <a:p>
            <a:r>
              <a:rPr lang="cs-CZ" sz="2400" dirty="0" smtClean="0">
                <a:latin typeface="Comic Sans MS" pitchFamily="66" charset="0"/>
              </a:rPr>
              <a:t>____________________________________________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331640" y="2204864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budík ………    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2564904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dámské ……   6x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331640" y="2924944"/>
            <a:ext cx="619268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pánské ……… 6x+200    dražší o…   +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6156176" y="2996952"/>
            <a:ext cx="4320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1259632" y="335699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celkem ……    1370 Kč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187624" y="3759423"/>
            <a:ext cx="43204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 x + 6x + </a:t>
            </a:r>
            <a:r>
              <a:rPr lang="cs-CZ" sz="2400" dirty="0" err="1" smtClean="0">
                <a:latin typeface="Comic Sans MS" pitchFamily="66" charset="0"/>
              </a:rPr>
              <a:t>6x</a:t>
            </a:r>
            <a:r>
              <a:rPr lang="cs-CZ" sz="2400" dirty="0" smtClean="0">
                <a:latin typeface="Comic Sans MS" pitchFamily="66" charset="0"/>
              </a:rPr>
              <a:t> + 200 = 1370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059832" y="4221088"/>
            <a:ext cx="43204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 13x  = 1170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419872" y="4623519"/>
            <a:ext cx="43204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 x  = 90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68560" y="5085184"/>
            <a:ext cx="8351912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  Budík stojí 90 Kč,dámské hodinky 540 korun a pánské 740 korun.</a:t>
            </a:r>
            <a:endParaRPr lang="cs-CZ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77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37732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1520" y="18864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Součet tří celých čísel, ze kterých je každé následující je o 5 větší než předcházející je </a:t>
            </a:r>
            <a:r>
              <a:rPr lang="pt-BR" sz="2400" dirty="0" smtClean="0">
                <a:latin typeface="Comic Sans MS" pitchFamily="66" charset="0"/>
              </a:rPr>
              <a:t>204. </a:t>
            </a:r>
            <a:endParaRPr lang="cs-CZ" sz="2400" dirty="0" smtClean="0">
              <a:latin typeface="Comic Sans MS" pitchFamily="66" charset="0"/>
            </a:endParaRPr>
          </a:p>
          <a:p>
            <a:r>
              <a:rPr lang="pt-BR" sz="2400" u="sng" dirty="0" smtClean="0">
                <a:latin typeface="Comic Sans MS" pitchFamily="66" charset="0"/>
              </a:rPr>
              <a:t>Která jsou to </a:t>
            </a:r>
            <a:r>
              <a:rPr lang="cs-CZ" sz="2400" u="sng" dirty="0" smtClean="0">
                <a:latin typeface="Comic Sans MS" pitchFamily="66" charset="0"/>
              </a:rPr>
              <a:t>č</a:t>
            </a:r>
            <a:r>
              <a:rPr lang="pt-BR" sz="2400" u="sng" dirty="0" smtClean="0">
                <a:latin typeface="Comic Sans MS" pitchFamily="66" charset="0"/>
              </a:rPr>
              <a:t>ísla?</a:t>
            </a:r>
            <a:r>
              <a:rPr lang="cs-CZ" sz="2400" u="sng" dirty="0" smtClean="0">
                <a:latin typeface="Comic Sans MS" pitchFamily="66" charset="0"/>
              </a:rPr>
              <a:t>_____________________________</a:t>
            </a:r>
            <a:endParaRPr lang="pt-BR" sz="2400" u="sng" dirty="0" smtClean="0"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1484784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první číslo ……   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1844824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druhé číslo ……  x+5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2175247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třetí číslo ……   x+5+5=x+10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263691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x + </a:t>
            </a:r>
            <a:r>
              <a:rPr lang="cs-CZ" sz="2400" dirty="0" err="1" smtClean="0">
                <a:latin typeface="Comic Sans MS" pitchFamily="66" charset="0"/>
              </a:rPr>
              <a:t>x</a:t>
            </a:r>
            <a:r>
              <a:rPr lang="cs-CZ" sz="2400" dirty="0" smtClean="0">
                <a:latin typeface="Comic Sans MS" pitchFamily="66" charset="0"/>
              </a:rPr>
              <a:t> + 5 + x + 10 = 204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3140968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3x = 189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3543399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x = 63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4149080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Jedná se o čísla 63, 68 a 73.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89240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1520" y="18864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Myslím si číslo. Když k němu přičtu 8 a výsledek vynásobím 9 dostanu číslo 171. </a:t>
            </a:r>
          </a:p>
          <a:p>
            <a:r>
              <a:rPr lang="cs-CZ" sz="2400" u="sng" dirty="0" smtClean="0">
                <a:latin typeface="Comic Sans MS" pitchFamily="66" charset="0"/>
              </a:rPr>
              <a:t>Které číslo si myslím?____________________________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455167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( x + 8) . 9 = 171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1887215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9x + 72 = 171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2319263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9x = 99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39552" y="2751311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x = 11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3645024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Jde o číslo 11.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48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3" action="ppaction://hlinksldjump" highlightClick="1"/>
          </p:cNvPr>
          <p:cNvSpPr/>
          <p:nvPr/>
        </p:nvSpPr>
        <p:spPr>
          <a:xfrm>
            <a:off x="251520" y="5589240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1520" y="0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Kdybychom k neznámému číslu přičetli jeho polovinu, třetinu a čtvrtinu, vyjde číslo 25.</a:t>
            </a:r>
          </a:p>
          <a:p>
            <a:r>
              <a:rPr lang="cs-CZ" sz="2400" u="sng" dirty="0" smtClean="0">
                <a:latin typeface="Comic Sans MS" pitchFamily="66" charset="0"/>
              </a:rPr>
              <a:t>Najdi neznámé číslo.___________________________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340768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Polovina čísla …           nebo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2391271"/>
            <a:ext cx="626469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Třetina …              a čtvrtina …     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83568" y="3284984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x +       +         +         =   25     </a:t>
            </a:r>
            <a:endParaRPr lang="cs-CZ" sz="2400" dirty="0">
              <a:latin typeface="Comic Sans MS" pitchFamily="66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699792" y="1196752"/>
          <a:ext cx="58025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ovnice" r:id="rId4" imgW="152280" imgH="393480" progId="Equation.3">
                  <p:embed/>
                </p:oleObj>
              </mc:Choice>
              <mc:Fallback>
                <p:oleObj name="Rovnice" r:id="rId4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196752"/>
                        <a:ext cx="580256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4139952" y="1268760"/>
          <a:ext cx="55269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e" r:id="rId6" imgW="241200" imgH="393480" progId="Equation.3">
                  <p:embed/>
                </p:oleObj>
              </mc:Choice>
              <mc:Fallback>
                <p:oleObj name="Rovnice" r:id="rId6" imgW="241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268760"/>
                        <a:ext cx="552698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2339752" y="2132856"/>
          <a:ext cx="432048" cy="77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e" r:id="rId8" imgW="152280" imgH="393480" progId="Equation.3">
                  <p:embed/>
                </p:oleObj>
              </mc:Choice>
              <mc:Fallback>
                <p:oleObj name="Rovnice" r:id="rId8" imgW="152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132856"/>
                        <a:ext cx="432048" cy="772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5076056" y="2276872"/>
          <a:ext cx="360040" cy="68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Rovnice" r:id="rId10" imgW="152280" imgH="393480" progId="Equation.3">
                  <p:embed/>
                </p:oleObj>
              </mc:Choice>
              <mc:Fallback>
                <p:oleObj name="Rovnice" r:id="rId10" imgW="152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276872"/>
                        <a:ext cx="360040" cy="6817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187624" y="3140968"/>
          <a:ext cx="5794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Rovnice" r:id="rId12" imgW="152280" imgH="393480" progId="Equation.3">
                  <p:embed/>
                </p:oleObj>
              </mc:Choice>
              <mc:Fallback>
                <p:oleObj name="Rovnice" r:id="rId12" imgW="152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140968"/>
                        <a:ext cx="579437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051720" y="3068960"/>
          <a:ext cx="4318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Rovnice" r:id="rId13" imgW="152280" imgH="393480" progId="Equation.3">
                  <p:embed/>
                </p:oleObj>
              </mc:Choice>
              <mc:Fallback>
                <p:oleObj name="Rovnice" r:id="rId13" imgW="152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068960"/>
                        <a:ext cx="4318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059832" y="3140968"/>
          <a:ext cx="3587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Rovnice" r:id="rId14" imgW="152280" imgH="393480" progId="Equation.3">
                  <p:embed/>
                </p:oleObj>
              </mc:Choice>
              <mc:Fallback>
                <p:oleObj name="Rovnice" r:id="rId14" imgW="152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140968"/>
                        <a:ext cx="358775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683568" y="393305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12x + 6x + 4x + 3x    =   300   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755576" y="4335487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                       25x  =   300    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347864" y="4695527"/>
            <a:ext cx="129614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x  =   12     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979712" y="5301208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      Neznámé číslo je 12.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20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lačítko akce: Zpět nebo Předchozí 1">
            <a:hlinkClick r:id="rId2" action="ppaction://hlinksldjump" highlightClick="1"/>
          </p:cNvPr>
          <p:cNvSpPr/>
          <p:nvPr/>
        </p:nvSpPr>
        <p:spPr>
          <a:xfrm>
            <a:off x="251520" y="5537732"/>
            <a:ext cx="1080120" cy="792088"/>
          </a:xfrm>
          <a:prstGeom prst="actionButtonBackPreviou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Veselý obličej 2"/>
          <p:cNvSpPr/>
          <p:nvPr/>
        </p:nvSpPr>
        <p:spPr>
          <a:xfrm>
            <a:off x="7510561" y="5589240"/>
            <a:ext cx="864096" cy="792088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51520" y="18864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Jirka vysadil dvakrát tolik stromků než Milan, ale o sedm méně než Libor. Kolik vysadil každý z nich, jestliže </a:t>
            </a:r>
            <a:r>
              <a:rPr lang="cs-CZ" sz="2400" u="sng" dirty="0" smtClean="0">
                <a:latin typeface="Comic Sans MS" pitchFamily="66" charset="0"/>
              </a:rPr>
              <a:t>dohromady vysadili 87 stromků?____________________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1484784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Jirka ……   2x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9512" y="1916832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Milan ……   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9512" y="2319263"/>
            <a:ext cx="871296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 Libor ……   2x+7 </a:t>
            </a:r>
            <a:r>
              <a:rPr lang="cs-CZ" sz="2000" u="sng" dirty="0" smtClean="0">
                <a:latin typeface="Comic Sans MS" pitchFamily="66" charset="0"/>
              </a:rPr>
              <a:t>(podle zadání Libor vysadil o 7 více než Jirka !!!) 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7504" y="3284984"/>
            <a:ext cx="43204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 2x + x + 2x + 7 = 87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79512" y="2852936"/>
            <a:ext cx="475252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celkem ……    87 stromků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07504" y="3687415"/>
            <a:ext cx="43204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 5x = 80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7544" y="4119463"/>
            <a:ext cx="108012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u="sng" dirty="0" smtClean="0">
                <a:latin typeface="Comic Sans MS" pitchFamily="66" charset="0"/>
              </a:rPr>
              <a:t>x = 16</a:t>
            </a:r>
            <a:endParaRPr lang="cs-CZ" sz="2400" u="sng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4725144"/>
            <a:ext cx="784887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 Jirka vysadil 32 , Milan 16 a Libor 39 stromků.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29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1769</Words>
  <Application>Microsoft Office PowerPoint</Application>
  <PresentationFormat>Předvádění na obrazovce (4:3)</PresentationFormat>
  <Paragraphs>237</Paragraphs>
  <Slides>22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Motiv systému Office</vt:lpstr>
      <vt:lpstr>Rovnice</vt:lpstr>
      <vt:lpstr>Pokuste se v rámci samostudia pracovat s prezentací.</vt:lpstr>
      <vt:lpstr>Slovní úlohy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 úlohy</dc:title>
  <dc:creator>hracst</dc:creator>
  <cp:lastModifiedBy>Levá Dagmar</cp:lastModifiedBy>
  <cp:revision>86</cp:revision>
  <dcterms:created xsi:type="dcterms:W3CDTF">2012-09-11T16:34:13Z</dcterms:created>
  <dcterms:modified xsi:type="dcterms:W3CDTF">2020-03-11T09:37:04Z</dcterms:modified>
</cp:coreProperties>
</file>