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57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39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91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2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33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42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3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47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72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24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1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FBEAC7"/>
            </a:gs>
            <a:gs pos="80000">
              <a:srgbClr val="FEE7F2"/>
            </a:gs>
            <a:gs pos="36000">
              <a:schemeClr val="accent6">
                <a:lumMod val="20000"/>
                <a:lumOff val="80000"/>
              </a:schemeClr>
            </a:gs>
            <a:gs pos="61000">
              <a:srgbClr val="FBA97D"/>
            </a:gs>
            <a:gs pos="82001">
              <a:srgbClr val="FBD49C"/>
            </a:gs>
            <a:gs pos="88000">
              <a:srgbClr val="FEE7F2">
                <a:lumMod val="74000"/>
                <a:lumOff val="26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9756-AB4C-4F08-B2B9-CC0825E7EC6C}" type="datetimeFigureOut">
              <a:rPr lang="cs-CZ" smtClean="0"/>
              <a:pPr/>
              <a:t>14.4.2020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0AAE3-41AD-4E16-89BC-11A0A5805E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67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maro5.com/forums/attachment.php?attachmentid=37101&amp;d=1247114603" TargetMode="External"/><Relationship Id="rId3" Type="http://schemas.openxmlformats.org/officeDocument/2006/relationships/hyperlink" Target="http://graphics.samsclub.com/images/optical-eye-diagram1.jpg" TargetMode="External"/><Relationship Id="rId7" Type="http://schemas.openxmlformats.org/officeDocument/2006/relationships/hyperlink" Target="http://buzzbo.com/cle/files/2011/09/smiley_with_thumbs_up.gif" TargetMode="External"/><Relationship Id="rId2" Type="http://schemas.openxmlformats.org/officeDocument/2006/relationships/hyperlink" Target="http://www.cmis.cz/du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llapseboard.com/wp-content/uploads/2012/03/How-taste-is-formed.jpg" TargetMode="External"/><Relationship Id="rId5" Type="http://schemas.openxmlformats.org/officeDocument/2006/relationships/hyperlink" Target="http://www.scientificpsychic.com/workbook/ear2en.jpg" TargetMode="External"/><Relationship Id="rId4" Type="http://schemas.openxmlformats.org/officeDocument/2006/relationships/hyperlink" Target="http://lidske-smysly.wbs.cz/cich/nos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1085" y="2636912"/>
            <a:ext cx="7772400" cy="1730623"/>
          </a:xfrm>
        </p:spPr>
        <p:txBody>
          <a:bodyPr>
            <a:noAutofit/>
          </a:bodyPr>
          <a:lstStyle/>
          <a:p>
            <a:r>
              <a:rPr lang="cs-CZ" sz="3600" b="1" dirty="0"/>
              <a:t>VY_32_INOVACE_08_Přírodověda_</a:t>
            </a:r>
            <a:br>
              <a:rPr lang="cs-CZ" sz="3600" b="1" dirty="0"/>
            </a:br>
            <a:r>
              <a:rPr lang="cs-CZ" sz="3600" b="1" dirty="0"/>
              <a:t>5.ročník_</a:t>
            </a:r>
            <a:br>
              <a:rPr lang="cs-CZ" sz="3600" b="1" dirty="0"/>
            </a:br>
            <a:r>
              <a:rPr lang="cs-CZ" sz="3600" b="1" dirty="0" smtClean="0"/>
              <a:t>09_Smyslová </a:t>
            </a:r>
            <a:r>
              <a:rPr lang="cs-CZ" sz="3600" b="1" dirty="0"/>
              <a:t>soustava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36429" y="5301208"/>
            <a:ext cx="6400800" cy="982960"/>
          </a:xfrm>
        </p:spPr>
        <p:txBody>
          <a:bodyPr/>
          <a:lstStyle/>
          <a:p>
            <a:r>
              <a:rPr lang="cs-CZ" sz="2400" dirty="0"/>
              <a:t>Autor : </a:t>
            </a:r>
            <a:r>
              <a:rPr lang="cs-CZ" sz="2400" dirty="0" err="1"/>
              <a:t>Ing.Hana</a:t>
            </a:r>
            <a:r>
              <a:rPr lang="cs-CZ" sz="2400" dirty="0"/>
              <a:t> Martínková, ZŠ a MŠ Hazlov</a:t>
            </a:r>
          </a:p>
          <a:p>
            <a:r>
              <a:rPr lang="cs-CZ" sz="2400" dirty="0"/>
              <a:t>Období vytvoření : leden 2012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429" y="476672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76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260648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u="sng" dirty="0" smtClean="0">
                <a:latin typeface="Comic Sans MS" pitchFamily="66" charset="0"/>
                <a:cs typeface="Arial" charset="0"/>
              </a:rPr>
              <a:t>Metodický list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908720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Tento digitální učební materiál je určen pro předmět Přírodověda, 5.ročník, oblast Lidské tělo.</a:t>
            </a:r>
          </a:p>
          <a:p>
            <a:r>
              <a:rPr lang="cs-CZ" dirty="0" smtClean="0"/>
              <a:t>Opakuje a procvičuje základní znalosti o smyslových orgánech.</a:t>
            </a:r>
          </a:p>
          <a:p>
            <a:r>
              <a:rPr lang="cs-CZ" dirty="0" smtClean="0"/>
              <a:t>Je vhodný pro práci s interaktivní tabulí a popisovačem.</a:t>
            </a:r>
          </a:p>
          <a:p>
            <a:endParaRPr lang="cs-CZ" dirty="0" smtClean="0"/>
          </a:p>
          <a:p>
            <a:r>
              <a:rPr lang="cs-CZ" dirty="0" smtClean="0"/>
              <a:t>Snímek č.2 :  žáci si nejprve podle obrázku připomenou a zopakují smyslové orgány, jejich jednotlivé části; </a:t>
            </a:r>
            <a:r>
              <a:rPr lang="cs-CZ" smtClean="0"/>
              <a:t>kliknutím myší </a:t>
            </a:r>
            <a:r>
              <a:rPr lang="cs-CZ" dirty="0" smtClean="0"/>
              <a:t>se zobrazí otázky k zamyšlení , dalším klikem se objeví správná odpověď na první otázku, druhá je určena k diskusi.</a:t>
            </a:r>
          </a:p>
          <a:p>
            <a:endParaRPr lang="cs-CZ" dirty="0" smtClean="0"/>
          </a:p>
          <a:p>
            <a:r>
              <a:rPr lang="cs-CZ" dirty="0" smtClean="0"/>
              <a:t>Snímek č.3 a 4:  zde si žáci procvičí jednotlivé části oka, ucha, nosu a jazyka s nápovědou; záleží na učiteli, zdali si prověří znalosti ústně nebo žáci napíší své odpovědi na tabuli; klikem myši se opět zobrazí správné odpovědi.</a:t>
            </a:r>
          </a:p>
          <a:p>
            <a:endParaRPr lang="cs-CZ" dirty="0" smtClean="0"/>
          </a:p>
          <a:p>
            <a:r>
              <a:rPr lang="cs-CZ" dirty="0" smtClean="0"/>
              <a:t>Snímek č.5 :  žáci hledají správné odpovědi na otázky v kvízu, jsou jim nabídnuty čtyři možné kombinace odpovědí, jedna z nich je správná; po kliknutí na zvolenou odpověď se ukáže, je-li správná či nikoli.</a:t>
            </a:r>
          </a:p>
          <a:p>
            <a:endParaRPr lang="cs-CZ" dirty="0" smtClean="0"/>
          </a:p>
          <a:p>
            <a:r>
              <a:rPr lang="cs-CZ" dirty="0" smtClean="0"/>
              <a:t>Snímek č.8 :  žáci podle nápovědy doplňují křížovku, její řešení je na snímku č.9.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988840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Obr.na snímku č.2 :  a)Přírodověda 5, učebnice pro 5.ročník základní školy Člověk a jeho svět, nakl. Nová škola 2012, str. 62</a:t>
            </a:r>
          </a:p>
          <a:p>
            <a:r>
              <a:rPr lang="cs-CZ" dirty="0"/>
              <a:t>	</a:t>
            </a:r>
            <a:r>
              <a:rPr lang="cs-CZ" dirty="0" smtClean="0"/>
              <a:t>	  b)galerie klipartů PowerPoint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Obr.na snímku č.3 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cmis.cz</a:t>
            </a:r>
            <a:r>
              <a:rPr lang="cs-CZ" dirty="0" smtClean="0">
                <a:hlinkClick r:id="rId2"/>
              </a:rPr>
              <a:t>/dum</a:t>
            </a:r>
            <a:r>
              <a:rPr lang="cs-CZ" dirty="0" smtClean="0"/>
              <a:t>; </a:t>
            </a:r>
            <a:r>
              <a:rPr lang="cs-CZ" dirty="0" smtClean="0">
                <a:hlinkClick r:id="rId3"/>
              </a:rPr>
              <a:t>http://graphics.samsclub.com/images/optical-eye-diagram1.jpg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http://lidske-smysly.wbs.cz/cich/nos.jpg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Obr.na snímku č.4 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cmis.cz</a:t>
            </a:r>
            <a:r>
              <a:rPr lang="cs-CZ" dirty="0" smtClean="0">
                <a:hlinkClick r:id="rId2"/>
              </a:rPr>
              <a:t>/dum</a:t>
            </a:r>
            <a:r>
              <a:rPr lang="cs-CZ" dirty="0" smtClean="0"/>
              <a:t>; </a:t>
            </a: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scientificpsychic.com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workbook</a:t>
            </a:r>
            <a:r>
              <a:rPr lang="cs-CZ" dirty="0" smtClean="0">
                <a:hlinkClick r:id="rId5"/>
              </a:rPr>
              <a:t>/ear2en.jpg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collapseboard.com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wp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content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uploads</a:t>
            </a:r>
            <a:r>
              <a:rPr lang="cs-CZ" dirty="0" smtClean="0">
                <a:hlinkClick r:id="rId6"/>
              </a:rPr>
              <a:t>/2012/03/</a:t>
            </a:r>
            <a:r>
              <a:rPr lang="cs-CZ" dirty="0" err="1" smtClean="0">
                <a:hlinkClick r:id="rId6"/>
              </a:rPr>
              <a:t>How</a:t>
            </a:r>
            <a:r>
              <a:rPr lang="cs-CZ" dirty="0" smtClean="0">
                <a:hlinkClick r:id="rId6"/>
              </a:rPr>
              <a:t>-taste-</a:t>
            </a:r>
            <a:r>
              <a:rPr lang="cs-CZ" dirty="0" err="1" smtClean="0">
                <a:hlinkClick r:id="rId6"/>
              </a:rPr>
              <a:t>is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formed.jpg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Obr.na snímku č.6 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cmis.cz</a:t>
            </a:r>
            <a:r>
              <a:rPr lang="cs-CZ" dirty="0" smtClean="0">
                <a:hlinkClick r:id="rId2"/>
              </a:rPr>
              <a:t>/dum</a:t>
            </a:r>
            <a:r>
              <a:rPr lang="cs-CZ" dirty="0" smtClean="0"/>
              <a:t>; </a:t>
            </a:r>
            <a:r>
              <a:rPr lang="cs-CZ" dirty="0" smtClean="0">
                <a:hlinkClick r:id="rId7"/>
              </a:rPr>
              <a:t>http://buzzbo.com/cle/files/2011/09/smiley_with_thumbs_up.gif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Obr.na snímku č.7 :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cmis.cz</a:t>
            </a:r>
            <a:r>
              <a:rPr lang="cs-CZ" dirty="0" smtClean="0">
                <a:hlinkClick r:id="rId2"/>
              </a:rPr>
              <a:t>/dum</a:t>
            </a:r>
            <a:r>
              <a:rPr lang="cs-CZ" dirty="0" smtClean="0"/>
              <a:t>; </a:t>
            </a:r>
            <a:r>
              <a:rPr lang="cs-CZ" dirty="0" smtClean="0">
                <a:hlinkClick r:id="rId8"/>
              </a:rPr>
              <a:t>http://www.camaro5.com/</a:t>
            </a:r>
            <a:r>
              <a:rPr lang="cs-CZ" dirty="0" err="1" smtClean="0">
                <a:hlinkClick r:id="rId8"/>
              </a:rPr>
              <a:t>forums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attachment.php</a:t>
            </a:r>
            <a:r>
              <a:rPr lang="cs-CZ" dirty="0" smtClean="0">
                <a:hlinkClick r:id="rId8"/>
              </a:rPr>
              <a:t>?</a:t>
            </a:r>
            <a:r>
              <a:rPr lang="cs-CZ" dirty="0" err="1" smtClean="0">
                <a:hlinkClick r:id="rId8"/>
              </a:rPr>
              <a:t>attachmentid</a:t>
            </a:r>
            <a:r>
              <a:rPr lang="cs-CZ" dirty="0" smtClean="0">
                <a:hlinkClick r:id="rId8"/>
              </a:rPr>
              <a:t>=37101&amp;d=1247114603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260648"/>
            <a:ext cx="669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u="sng" dirty="0" smtClean="0">
                <a:latin typeface="Comic Sans MS" pitchFamily="66" charset="0"/>
                <a:cs typeface="Arial" charset="0"/>
              </a:rPr>
              <a:t>Použitý materiál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8367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Přírodověda 5; učebnice pro  5.ročník základní školy Člověk a jeho svět; </a:t>
            </a:r>
            <a:r>
              <a:rPr lang="cs-CZ" dirty="0" err="1" smtClean="0"/>
              <a:t>Matyášek</a:t>
            </a:r>
            <a:r>
              <a:rPr lang="cs-CZ" dirty="0" smtClean="0"/>
              <a:t>, Štiková, Trna, </a:t>
            </a:r>
            <a:r>
              <a:rPr lang="cs-CZ" dirty="0" err="1" smtClean="0"/>
              <a:t>nakl</a:t>
            </a:r>
            <a:r>
              <a:rPr lang="cs-CZ" dirty="0" smtClean="0"/>
              <a:t>. Nová škola 2010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Soubor námětů úkolů a zajímavostí k přírodovědnému učivu pro 5.ročník; </a:t>
            </a:r>
            <a:r>
              <a:rPr lang="cs-CZ" dirty="0" err="1" smtClean="0"/>
              <a:t>Mühlhauserová</a:t>
            </a:r>
            <a:r>
              <a:rPr lang="cs-CZ" dirty="0" smtClean="0"/>
              <a:t>, 2004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8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400600" cy="778098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cs-CZ" sz="2800" b="1" u="sng" dirty="0" smtClean="0">
                <a:latin typeface="Comic Sans MS" pitchFamily="66" charset="0"/>
                <a:ea typeface="+mn-ea"/>
                <a:cs typeface="Arial" charset="0"/>
              </a:rPr>
              <a:t>Smyslová </a:t>
            </a:r>
            <a:r>
              <a:rPr lang="cs-CZ" sz="2800" b="1" u="sng" dirty="0">
                <a:latin typeface="Comic Sans MS" pitchFamily="66" charset="0"/>
                <a:ea typeface="+mn-ea"/>
                <a:cs typeface="Arial" charset="0"/>
              </a:rPr>
              <a:t>soustava</a:t>
            </a:r>
            <a:br>
              <a:rPr lang="cs-CZ" sz="2800" b="1" u="sng" dirty="0">
                <a:latin typeface="Comic Sans MS" pitchFamily="66" charset="0"/>
                <a:ea typeface="+mn-ea"/>
                <a:cs typeface="Arial" charset="0"/>
              </a:rPr>
            </a:br>
            <a:endParaRPr lang="cs-CZ" sz="2800" b="1" u="sng" dirty="0"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81883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8" descr="smysl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87447"/>
            <a:ext cx="2232025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572000" y="1700213"/>
            <a:ext cx="28797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cs typeface="+mn-cs"/>
              </a:rPr>
              <a:t>NA  ZAMYŠLENÍ :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427538" y="2133600"/>
            <a:ext cx="44656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Proč  chráníme svoje smyslové orgány před poškozením?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Jakým způsobem pečuješ o své smyslové orgány ty sám?</a:t>
            </a:r>
            <a:endParaRPr kumimoji="0" lang="cs-CZ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72000" y="3429000"/>
            <a:ext cx="28797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Calibri"/>
                <a:cs typeface="+mn-cs"/>
              </a:rPr>
              <a:t>ŘEŠENÍ: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500563" y="3860800"/>
            <a:ext cx="4643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Arial" charset="0"/>
              </a:rPr>
              <a:t>Smyslové orgány nám umožňují prostřednictvím smyslů vnímat a poznávat okolní prostředí.</a:t>
            </a:r>
          </a:p>
        </p:txBody>
      </p:sp>
      <p:pic>
        <p:nvPicPr>
          <p:cNvPr id="9" name="Picture 3" descr="C:\Documents and Settings\MARTJI\Local Settings\Temporary Internet Files\Content.IE5\SPVZI1Z9\MC9004379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6192">
            <a:off x="5629275" y="4976813"/>
            <a:ext cx="19050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4500563" y="3890963"/>
            <a:ext cx="4299322" cy="978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7081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4742" y="76207"/>
            <a:ext cx="8229600" cy="634082"/>
          </a:xfrm>
        </p:spPr>
        <p:txBody>
          <a:bodyPr>
            <a:normAutofit/>
          </a:bodyPr>
          <a:lstStyle/>
          <a:p>
            <a:r>
              <a:rPr lang="cs-CZ" sz="2400" b="1" u="sng" dirty="0">
                <a:latin typeface="Comic Sans MS" pitchFamily="66" charset="0"/>
                <a:ea typeface="+mn-ea"/>
                <a:cs typeface="Arial" charset="0"/>
              </a:rPr>
              <a:t>Zkus popsat části jednotlivých smyslových orgánů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37" y="1016342"/>
            <a:ext cx="3168352" cy="2687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37" y="3662573"/>
            <a:ext cx="3509954" cy="253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467544" y="5085184"/>
            <a:ext cx="504056" cy="43204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stCxn id="2052" idx="1"/>
          </p:cNvCxnSpPr>
          <p:nvPr/>
        </p:nvCxnSpPr>
        <p:spPr>
          <a:xfrm>
            <a:off x="558637" y="4932286"/>
            <a:ext cx="1219579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89803" y="5517232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9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051992" y="1061120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96074" y="4730071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8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24302" y="4293096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7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65065" y="2816478"/>
            <a:ext cx="455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4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87763" y="2345554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5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67394" y="1743225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6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097996" y="1457628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627784" y="1073637"/>
            <a:ext cx="39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09350" y="863876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203050" y="1307141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2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209350" y="1782616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3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236645" y="2173405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4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236646" y="2581048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5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236646" y="2996952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6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236646" y="3456165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7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236646" y="3915379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8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236646" y="4308896"/>
            <a:ext cx="445929" cy="377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9</a:t>
            </a:r>
            <a:r>
              <a:rPr lang="cs-CZ" dirty="0" smtClean="0"/>
              <a:t>.</a:t>
            </a:r>
            <a:endParaRPr lang="cs-CZ" dirty="0"/>
          </a:p>
        </p:txBody>
      </p:sp>
      <p:cxnSp>
        <p:nvCxnSpPr>
          <p:cNvPr id="22" name="Přímá spojnice 21"/>
          <p:cNvCxnSpPr/>
          <p:nvPr/>
        </p:nvCxnSpPr>
        <p:spPr>
          <a:xfrm>
            <a:off x="4626488" y="1089141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4682575" y="2073032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4678739" y="2519769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4678739" y="2935613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4648979" y="3331759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4682575" y="3740028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4643512" y="4197319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4626488" y="4641526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4623754" y="1620321"/>
            <a:ext cx="4093185" cy="20902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233246" y="57098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duhovka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4198079" y="618445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sítnice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5940152" y="620786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oční čočka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7490194" y="60470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zornice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6584838" y="53632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rohovka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887483" y="6163045"/>
            <a:ext cx="148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zrakový nerv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7164288" y="490051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nosohltan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459610" y="4998595"/>
            <a:ext cx="1574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dutina nosní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824830" y="5683529"/>
            <a:ext cx="1545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čichové nervy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8" name="TextovéPole 2047"/>
          <p:cNvSpPr txBox="1"/>
          <p:nvPr/>
        </p:nvSpPr>
        <p:spPr>
          <a:xfrm>
            <a:off x="7058146" y="620786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8432657" y="602320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4.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7569213" y="53632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5.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8282282" y="49147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8.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6336196" y="56776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7.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5940152" y="49322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9.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5144496" y="618445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4250527" y="56966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6.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280294" y="6127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85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6" y="674315"/>
            <a:ext cx="3354217" cy="2619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www.collapseboard.com/wp-content/uploads/2012/03/How-taste-is-for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8" y="3611538"/>
            <a:ext cx="2978837" cy="271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3568" y="5486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5164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2.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25004" y="1340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3.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044247" y="27260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7.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492745" y="130951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5.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082895" y="15254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6.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268013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7.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27684" y="27402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8.</a:t>
            </a:r>
            <a:endParaRPr lang="cs-CZ" b="1" dirty="0">
              <a:solidFill>
                <a:schemeClr val="tx2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H="1" flipV="1">
            <a:off x="1979713" y="4365104"/>
            <a:ext cx="792356" cy="7200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877033" y="4869160"/>
            <a:ext cx="895036" cy="9835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 flipV="1">
            <a:off x="1979714" y="5229200"/>
            <a:ext cx="648070" cy="7200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1877034" y="5589240"/>
            <a:ext cx="615711" cy="7200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1727685" y="5877272"/>
            <a:ext cx="648071" cy="14401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2744773" y="425244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9.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2748745" y="478284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10.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627784" y="511654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11.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2519772" y="55079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12.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323321" y="58888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13.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043585" y="2578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030331" y="66667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2.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041335" y="112484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3.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017077" y="15254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4.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030331" y="19314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5.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43585" y="2356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6.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924200" y="66667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4.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050481" y="30953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8.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060428" y="342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9.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4056728" y="37962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10.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4047985" y="424447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11.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4060428" y="45823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12.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060428" y="496751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tx2"/>
                </a:solidFill>
              </a:rPr>
              <a:t>13.</a:t>
            </a:r>
            <a:endParaRPr lang="cs-CZ" b="1" dirty="0">
              <a:solidFill>
                <a:schemeClr val="tx2"/>
              </a:solidFill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4532184" y="1370011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4513719" y="521649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4513718" y="922234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4510985" y="1829987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4524383" y="2238273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4510682" y="2663554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4521133" y="3026279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4504179" y="3395619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4521132" y="3764951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>
            <a:off x="4512414" y="4165536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4566949" y="4853533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4544009" y="4551099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4566949" y="5249577"/>
            <a:ext cx="4347089" cy="3125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 rot="3546754">
            <a:off x="3000638" y="4633665"/>
            <a:ext cx="1136228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vnější ucho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3727499" y="5625244"/>
            <a:ext cx="1136228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hořká chuť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5351874" y="5661248"/>
            <a:ext cx="1136228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sluchovod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7148388" y="5625244"/>
            <a:ext cx="1888107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Eustachova trubice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2320065" y="188002"/>
            <a:ext cx="1136228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hlemýžď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2964023" y="6258186"/>
            <a:ext cx="1668200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chuťové pohárky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5542531" y="6306332"/>
            <a:ext cx="1136228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bubínek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7148388" y="6159955"/>
            <a:ext cx="1136228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slaná chuť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172027" y="3395619"/>
            <a:ext cx="1303627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sladká chuť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2520041" y="3474891"/>
            <a:ext cx="1278082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vnitřní ucho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739530" y="6323485"/>
            <a:ext cx="1261120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střední ucho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 rot="17192918">
            <a:off x="-154490" y="4715509"/>
            <a:ext cx="1303395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kyselá chuť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0" name="TextovéPole 79"/>
          <p:cNvSpPr txBox="1"/>
          <p:nvPr/>
        </p:nvSpPr>
        <p:spPr>
          <a:xfrm rot="18974216">
            <a:off x="-40734" y="457949"/>
            <a:ext cx="1136228" cy="33855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vnější ucho</a:t>
            </a:r>
            <a:endParaRPr lang="cs-CZ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915616" y="193339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5.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3360743" y="192204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6.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1406314" y="32837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13.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3418654" y="3195205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4.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487443" y="5129398"/>
            <a:ext cx="58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11.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3508809" y="4350202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7" name="TextovéPole 86"/>
          <p:cNvSpPr txBox="1"/>
          <p:nvPr/>
        </p:nvSpPr>
        <p:spPr>
          <a:xfrm>
            <a:off x="1910370" y="6297279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8" name="TextovéPole 87"/>
          <p:cNvSpPr txBox="1"/>
          <p:nvPr/>
        </p:nvSpPr>
        <p:spPr>
          <a:xfrm>
            <a:off x="4564484" y="6336341"/>
            <a:ext cx="43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9.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4651664" y="5711513"/>
            <a:ext cx="50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10.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0" name="TextovéPole 89"/>
          <p:cNvSpPr txBox="1"/>
          <p:nvPr/>
        </p:nvSpPr>
        <p:spPr>
          <a:xfrm>
            <a:off x="6415801" y="5692606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8.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6521803" y="6396710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2" name="TextovéPole 91"/>
          <p:cNvSpPr txBox="1"/>
          <p:nvPr/>
        </p:nvSpPr>
        <p:spPr>
          <a:xfrm>
            <a:off x="8695348" y="5830251"/>
            <a:ext cx="43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7.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8162404" y="6273574"/>
            <a:ext cx="532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12.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7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4768" y="56880"/>
            <a:ext cx="8229600" cy="63408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u="sng" dirty="0" err="1" smtClean="0">
                <a:latin typeface="Comic Sans MS" pitchFamily="66" charset="0"/>
                <a:ea typeface="+mn-ea"/>
                <a:cs typeface="Arial" charset="0"/>
              </a:rPr>
              <a:t>Kviz.Ověř</a:t>
            </a:r>
            <a:r>
              <a:rPr lang="cs-CZ" sz="2400" b="1" u="sng" dirty="0" smtClean="0">
                <a:latin typeface="Comic Sans MS" pitchFamily="66" charset="0"/>
                <a:ea typeface="+mn-ea"/>
                <a:cs typeface="Arial" charset="0"/>
              </a:rPr>
              <a:t> si své </a:t>
            </a:r>
            <a:r>
              <a:rPr lang="cs-CZ" sz="2400" b="1" u="sng" dirty="0" err="1" smtClean="0">
                <a:latin typeface="Comic Sans MS" pitchFamily="66" charset="0"/>
                <a:ea typeface="+mn-ea"/>
                <a:cs typeface="Arial" charset="0"/>
              </a:rPr>
              <a:t>znalosti.Zakroužkuj</a:t>
            </a:r>
            <a:r>
              <a:rPr lang="cs-CZ" sz="2400" b="1" u="sng" dirty="0" smtClean="0">
                <a:latin typeface="Comic Sans MS" pitchFamily="66" charset="0"/>
                <a:ea typeface="+mn-ea"/>
                <a:cs typeface="Arial" charset="0"/>
              </a:rPr>
              <a:t> správnou odpověď </a:t>
            </a:r>
            <a:r>
              <a:rPr lang="cs-CZ" sz="2400" b="1" u="sng" dirty="0" err="1" smtClean="0">
                <a:latin typeface="Comic Sans MS" pitchFamily="66" charset="0"/>
                <a:ea typeface="+mn-ea"/>
                <a:cs typeface="Arial" charset="0"/>
              </a:rPr>
              <a:t>a,b,c</a:t>
            </a:r>
            <a:r>
              <a:rPr lang="cs-CZ" sz="2400" b="1" u="sng" dirty="0" smtClean="0">
                <a:latin typeface="Comic Sans MS" pitchFamily="66" charset="0"/>
                <a:ea typeface="+mn-ea"/>
                <a:cs typeface="Arial" charset="0"/>
              </a:rPr>
              <a:t>.</a:t>
            </a:r>
            <a:endParaRPr lang="cs-CZ" sz="2400" b="1" u="sng" dirty="0">
              <a:latin typeface="Comic Sans MS" pitchFamily="66" charset="0"/>
              <a:ea typeface="+mn-ea"/>
              <a:cs typeface="Arial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315626"/>
              </p:ext>
            </p:extLst>
          </p:nvPr>
        </p:nvGraphicFramePr>
        <p:xfrm>
          <a:off x="265065" y="836712"/>
          <a:ext cx="8568953" cy="419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8863"/>
                <a:gridCol w="1656184"/>
                <a:gridCol w="1728192"/>
                <a:gridCol w="1525714"/>
              </a:tblGrid>
              <a:tr h="419668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Vlákna, která vedou zprávy do mozku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nervy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žíly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svaly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Svazek nervů procházející páteří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tepna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mícha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chrupavka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Částí nervové soustavy  je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hlava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mozek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tepna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Řídící centrum celého těla je uloženo v 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míše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kostře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mozku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Nejvíce podnětů vnímáme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sluchem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zrakem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čichem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Vady oka se nazývají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krátkozrakost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slepota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šilhavost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Slepce na ulici poznáte podle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bílé hole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pásky na očích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velkého psa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Slepí lidé čtou pomocí písma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číselného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klínového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lang="cs-CZ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Brayllova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Hluchoněmí lide se dorozumívají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posunky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znakovou řečí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skřeky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9668"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Sluch může nejvíc poškodit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a) smích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b) pláč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c) hluk</a:t>
                      </a:r>
                      <a:endParaRPr lang="cs-CZ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520" y="522920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u="sng" dirty="0">
                <a:latin typeface="Comic Sans MS" pitchFamily="66" charset="0"/>
                <a:cs typeface="Arial" charset="0"/>
              </a:rPr>
              <a:t>Nabízím ti čtyři možná řešení, jedno z nich je správně – klikni myší</a:t>
            </a:r>
          </a:p>
        </p:txBody>
      </p:sp>
      <p:sp>
        <p:nvSpPr>
          <p:cNvPr id="7" name="TextovéPole 6">
            <a:hlinkClick r:id="rId2" action="ppaction://hlinksldjump"/>
          </p:cNvPr>
          <p:cNvSpPr txBox="1"/>
          <p:nvPr/>
        </p:nvSpPr>
        <p:spPr>
          <a:xfrm>
            <a:off x="5060979" y="5679852"/>
            <a:ext cx="320115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1a,2 b,3b,4c,5b,6a,7a,8c,9b,10c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8" name="TextovéPole 7">
            <a:hlinkClick r:id="rId3" action="ppaction://hlinksldjump"/>
          </p:cNvPr>
          <p:cNvSpPr txBox="1"/>
          <p:nvPr/>
        </p:nvSpPr>
        <p:spPr>
          <a:xfrm>
            <a:off x="434742" y="5665907"/>
            <a:ext cx="320115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1c,2 b,3b,4a,5b,6b,7a,8c,9a,10c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9" name="TextovéPole 8">
            <a:hlinkClick r:id="rId3" action="ppaction://hlinksldjump"/>
          </p:cNvPr>
          <p:cNvSpPr txBox="1"/>
          <p:nvPr/>
        </p:nvSpPr>
        <p:spPr>
          <a:xfrm>
            <a:off x="433188" y="6173997"/>
            <a:ext cx="320115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1a,2 a,3b,4c,5c,6a,7a,8b,9b,10c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TextovéPole 9">
            <a:hlinkClick r:id="rId3" action="ppaction://hlinksldjump"/>
          </p:cNvPr>
          <p:cNvSpPr txBox="1"/>
          <p:nvPr/>
        </p:nvSpPr>
        <p:spPr>
          <a:xfrm>
            <a:off x="5076056" y="6140947"/>
            <a:ext cx="320115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1a,2 b,3b,4c,5a,6a,7c,8c,9b,10c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447256" y="188640"/>
            <a:ext cx="66967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mic Sans MS" pitchFamily="66" charset="0"/>
              </a:rPr>
              <a:t>VÝBORNĚ !!!  </a:t>
            </a:r>
            <a:br>
              <a:rPr lang="cs-CZ" sz="4800" b="1" dirty="0" smtClean="0">
                <a:latin typeface="Comic Sans MS" pitchFamily="66" charset="0"/>
              </a:rPr>
            </a:br>
            <a:r>
              <a:rPr lang="cs-CZ" sz="4800" b="1" dirty="0" smtClean="0">
                <a:latin typeface="Comic Sans MS" pitchFamily="66" charset="0"/>
              </a:rPr>
              <a:t>VŠECHNY ODPOVĚDI JSI ZVOLIL </a:t>
            </a:r>
            <a:r>
              <a:rPr lang="cs-CZ" sz="6000" b="1" dirty="0" smtClean="0">
                <a:solidFill>
                  <a:srgbClr val="7030A0"/>
                </a:solidFill>
                <a:latin typeface="Comic Sans MS" pitchFamily="66" charset="0"/>
              </a:rPr>
              <a:t>SPRÁVNĚ</a:t>
            </a:r>
            <a:r>
              <a:rPr lang="cs-CZ" sz="4800" b="1" dirty="0" smtClean="0">
                <a:latin typeface="Comic Sans MS" pitchFamily="66" charset="0"/>
              </a:rPr>
              <a:t>.</a:t>
            </a:r>
            <a:endParaRPr lang="cs-CZ" sz="4800" b="1" dirty="0">
              <a:latin typeface="Comic Sans MS" pitchFamily="66" charset="0"/>
            </a:endParaRPr>
          </a:p>
        </p:txBody>
      </p:sp>
      <p:pic>
        <p:nvPicPr>
          <p:cNvPr id="1026" name="Picture 2" descr="http://buzzbo.com/cle/files/2011/09/smiley_with_thumbs_u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2537">
            <a:off x="116445" y="3268677"/>
            <a:ext cx="5263777" cy="320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292080" y="587727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Pokračuj k </a:t>
            </a:r>
            <a:r>
              <a:rPr lang="cs-CZ" b="1" dirty="0" smtClean="0">
                <a:hlinkClick r:id="rId3" action="ppaction://hlinksldjump"/>
              </a:rPr>
              <a:t>dalšímu úkolu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340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908720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latin typeface="Comic Sans MS" pitchFamily="66" charset="0"/>
              </a:rPr>
              <a:t>CHYBIČKA SE VLOUDILA. </a:t>
            </a:r>
            <a:br>
              <a:rPr lang="cs-CZ" sz="4800" b="1" dirty="0" smtClean="0">
                <a:latin typeface="Comic Sans MS" pitchFamily="66" charset="0"/>
              </a:rPr>
            </a:br>
            <a:r>
              <a:rPr lang="cs-CZ" sz="4800" b="1" dirty="0" smtClean="0">
                <a:latin typeface="Comic Sans MS" pitchFamily="66" charset="0"/>
              </a:rPr>
              <a:t>Klikni na obrázek a zkus to ještě jednou.</a:t>
            </a:r>
            <a:endParaRPr lang="cs-CZ" sz="4800" b="1" dirty="0">
              <a:latin typeface="Comic Sans MS" pitchFamily="66" charset="0"/>
            </a:endParaRPr>
          </a:p>
        </p:txBody>
      </p:sp>
      <p:pic>
        <p:nvPicPr>
          <p:cNvPr id="2050" name="Picture 2" descr="http://www.camaro5.com/forums/attachment.php?attachmentid=37101&amp;d=124711460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5213">
            <a:off x="2870079" y="3535481"/>
            <a:ext cx="2687196" cy="273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0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05673"/>
              </p:ext>
            </p:extLst>
          </p:nvPr>
        </p:nvGraphicFramePr>
        <p:xfrm>
          <a:off x="100421" y="980728"/>
          <a:ext cx="4103712" cy="4732020"/>
        </p:xfrm>
        <a:graphic>
          <a:graphicData uri="http://schemas.openxmlformats.org/drawingml/2006/table">
            <a:tbl>
              <a:tblPr firstRow="1" firstCol="1" bandRow="1"/>
              <a:tblGrid>
                <a:gridCol w="341976"/>
                <a:gridCol w="341976"/>
                <a:gridCol w="341976"/>
                <a:gridCol w="341976"/>
                <a:gridCol w="341976"/>
                <a:gridCol w="341976"/>
                <a:gridCol w="341976"/>
                <a:gridCol w="341976"/>
                <a:gridCol w="341976"/>
                <a:gridCol w="341976"/>
                <a:gridCol w="341976"/>
                <a:gridCol w="341976"/>
              </a:tblGrid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76600" y="2243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03648" y="332656"/>
            <a:ext cx="58326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b="1" u="sng" dirty="0">
                <a:latin typeface="Comic Sans MS" pitchFamily="66" charset="0"/>
                <a:cs typeface="Arial" charset="0"/>
              </a:rPr>
              <a:t>Na závěr křížovka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16016" y="908720"/>
            <a:ext cx="44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ve vnitřním uchu je uloženo centrum ….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716017" y="2204864"/>
            <a:ext cx="44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jak se nazývá slepecké písmo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702910" y="153472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červené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, zelené, modré ….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716016" y="1844824"/>
            <a:ext cx="44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světlo dopadá na  … oka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23641" y="124936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pomocí kterého smyslu slepci čtou své písmo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716016" y="2564904"/>
            <a:ext cx="4427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vnější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ucho zachycuje zvuky ušním …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716017" y="2852936"/>
            <a:ext cx="4427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povrchová část oka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252735" y="3140968"/>
            <a:ext cx="4891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prostředí, kde žijeme by mělo být co nejméně …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020338" y="3789040"/>
            <a:ext cx="5123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asi 85%  … přichází do mozku prostřednictvím zraku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276600" y="4149080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ve vnitřním uchu je uloženo centrum sluchu a … rovnováhy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716016" y="4797152"/>
            <a:ext cx="2947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sídlem chuti jsou chuťové …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987845" y="5085184"/>
            <a:ext cx="5156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čichové buňky nám umožňují rozeznávat pachy a …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4716016" y="5373216"/>
            <a:ext cx="1790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… je sídlem chuti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6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20748"/>
              </p:ext>
            </p:extLst>
          </p:nvPr>
        </p:nvGraphicFramePr>
        <p:xfrm>
          <a:off x="1907704" y="980730"/>
          <a:ext cx="4968552" cy="5112570"/>
        </p:xfrm>
        <a:graphic>
          <a:graphicData uri="http://schemas.openxmlformats.org/drawingml/2006/table">
            <a:tbl>
              <a:tblPr firstRow="1" firstCol="1" bandRow="1"/>
              <a:tblGrid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  <a:gridCol w="414046"/>
              </a:tblGrid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361276" y="261228"/>
            <a:ext cx="64807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u="sng" dirty="0">
                <a:latin typeface="Comic Sans MS" pitchFamily="66" charset="0"/>
                <a:cs typeface="Arial" charset="0"/>
              </a:rPr>
              <a:t>Řešení křížovky, </a:t>
            </a:r>
            <a:r>
              <a:rPr lang="cs-CZ" sz="2200" b="1" u="sng" dirty="0" smtClean="0">
                <a:latin typeface="Comic Sans MS" pitchFamily="66" charset="0"/>
                <a:cs typeface="Arial" charset="0"/>
              </a:rPr>
              <a:t>tajenka = smyslové orgány</a:t>
            </a:r>
            <a:endParaRPr lang="cs-CZ" sz="2200" b="1" u="sng" dirty="0"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6969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858</Words>
  <Application>Microsoft Office PowerPoint</Application>
  <PresentationFormat>Předvádění na obrazovce (4:3)</PresentationFormat>
  <Paragraphs>474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VY_32_INOVACE_08_Přírodověda_ 5.ročník_ 09_Smyslová soustava</vt:lpstr>
      <vt:lpstr>Smyslová soustava </vt:lpstr>
      <vt:lpstr>Zkus popsat části jednotlivých smyslových orgánů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Hazlov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VY_32_INOVACE_08_Přírodověda_ 5.ročník_ 09_Smyslová soustava</dc:title>
  <dc:creator>Hana Martínková</dc:creator>
  <cp:lastModifiedBy>Hana Horečková</cp:lastModifiedBy>
  <cp:revision>51</cp:revision>
  <dcterms:created xsi:type="dcterms:W3CDTF">2012-03-13T09:30:48Z</dcterms:created>
  <dcterms:modified xsi:type="dcterms:W3CDTF">2020-04-14T08:01:31Z</dcterms:modified>
</cp:coreProperties>
</file>